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D5B"/>
    <a:srgbClr val="9BBB59"/>
    <a:srgbClr val="C00000"/>
    <a:srgbClr val="C0504D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86700" autoAdjust="0"/>
  </p:normalViewPr>
  <p:slideViewPr>
    <p:cSldViewPr>
      <p:cViewPr varScale="1">
        <p:scale>
          <a:sx n="120" d="100"/>
          <a:sy n="12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D3103C-0EA8-4A19-A355-80345F67AD32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6231D-29D3-4AA4-BA7E-992CC77EBB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27098-2D28-4542-8455-1A6F4300CF36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021DB-5D6E-453B-9FEE-2E07DB6D2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F0166-4B5B-4F7D-A4DD-4FB52548AD1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A2C43-93BA-45CA-B034-3783E95E1D97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1D88C8-7586-43C9-983F-63F554AF25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DFEE57-7036-4823-ABE7-A7EB2D8491A6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2BE562-013F-4AB3-84EB-D1B4B6BE50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Programmiermethodik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SS 2010 – Übung 9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15.06.2010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3F981F-D499-4A68-9BE0-2A24A7467E62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044E99-5B09-4995-A3C6-F84F99FBA4BB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7E0C8A-F0BF-4B90-BF47-A498A3BB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EA6916-4449-40E0-94F3-CD8908C15787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B44E7F-1E54-4ACC-B352-51BA2ABFA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C687BE-3108-4192-9E7C-1EC908776D17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882E8D-4A03-4DC9-AEE6-3FDE7FB8F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4A5947-C38C-485B-B2F1-78A4020DE40F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B2E014-B20A-4CF2-9D32-E229A6DEB1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29F921-CA0D-445D-A182-4BD82B1D2057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F8284A-06B6-4A81-99E7-47F8C2BE4C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B0F42-71CA-4FA1-BE0F-B14F641F44DB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F1494E-6C53-4F11-A0A3-5124FDDAE4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8317BA-D030-4A3B-A563-87AF4E2BB798}" type="datetimeFigureOut">
              <a:rPr lang="de-DE"/>
              <a:pPr>
                <a:defRPr/>
              </a:pPr>
              <a:t>15.06.2010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88A632-0742-4C83-A701-D05A956C7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Programmiermethodik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Übung 9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Sommersemester 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andreas.scharf@cs.uni-kassel.de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MVC IV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Problem: Modell und View müssen Mechanismen bereitstellen um </a:t>
            </a:r>
            <a:r>
              <a:rPr lang="de-DE" dirty="0" err="1" smtClean="0"/>
              <a:t>Listener</a:t>
            </a:r>
            <a:r>
              <a:rPr lang="de-DE" dirty="0" smtClean="0"/>
              <a:t> anzumelden</a:t>
            </a:r>
          </a:p>
          <a:p>
            <a:r>
              <a:rPr lang="de-DE" dirty="0" smtClean="0"/>
              <a:t>Bei den meisten GUI Bibliotheken kein Problem!</a:t>
            </a:r>
          </a:p>
          <a:p>
            <a:r>
              <a:rPr lang="de-DE" dirty="0" smtClean="0"/>
              <a:t>Modell: Bei Settern immer angemeldete </a:t>
            </a:r>
            <a:r>
              <a:rPr lang="de-DE" dirty="0" err="1" smtClean="0"/>
              <a:t>Listener</a:t>
            </a:r>
            <a:r>
              <a:rPr lang="de-DE" dirty="0" smtClean="0"/>
              <a:t> informieren</a:t>
            </a:r>
          </a:p>
          <a:p>
            <a:pPr lvl="1"/>
            <a:r>
              <a:rPr lang="de-DE" dirty="0" smtClean="0"/>
              <a:t>Viel Aufwand</a:t>
            </a:r>
          </a:p>
          <a:p>
            <a:pPr lvl="1"/>
            <a:r>
              <a:rPr lang="de-DE" dirty="0" smtClean="0"/>
              <a:t>Immer das gleiche</a:t>
            </a:r>
          </a:p>
          <a:p>
            <a:pPr lvl="1"/>
            <a:r>
              <a:rPr lang="de-DE" dirty="0" smtClean="0"/>
              <a:t>Warum nicht einfach </a:t>
            </a:r>
            <a:r>
              <a:rPr lang="de-DE" dirty="0" err="1" smtClean="0"/>
              <a:t>mitgenerieren</a:t>
            </a:r>
            <a:r>
              <a:rPr lang="de-DE" dirty="0" smtClean="0"/>
              <a:t> lassen?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Fujaba</a:t>
            </a:r>
            <a:r>
              <a:rPr lang="de-DE" dirty="0" smtClean="0">
                <a:sym typeface="Wingdings" pitchFamily="2" charset="2"/>
              </a:rPr>
              <a:t> JavaBean Stereotyp</a:t>
            </a:r>
          </a:p>
          <a:p>
            <a:r>
              <a:rPr lang="de-DE" dirty="0" smtClean="0">
                <a:sym typeface="Wingdings" pitchFamily="2" charset="2"/>
              </a:rPr>
              <a:t>&lt;&lt;JavaBean&gt;&gt; Stereotyp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An jede Klasse an der man </a:t>
            </a:r>
            <a:r>
              <a:rPr lang="de-DE" dirty="0" err="1" smtClean="0">
                <a:sym typeface="Wingdings" pitchFamily="2" charset="2"/>
              </a:rPr>
              <a:t>PropertyChangeListener</a:t>
            </a:r>
            <a:r>
              <a:rPr lang="de-DE" dirty="0" smtClean="0">
                <a:sym typeface="Wingdings" pitchFamily="2" charset="2"/>
              </a:rPr>
              <a:t> anmelden will</a:t>
            </a:r>
          </a:p>
          <a:p>
            <a:pPr lvl="1"/>
            <a:r>
              <a:rPr lang="de-DE" dirty="0" err="1" smtClean="0">
                <a:sym typeface="Wingdings" pitchFamily="2" charset="2"/>
              </a:rPr>
              <a:t>addPropertyChangeListener</a:t>
            </a:r>
            <a:r>
              <a:rPr lang="de-DE" dirty="0" smtClean="0">
                <a:sym typeface="Wingdings" pitchFamily="2" charset="2"/>
              </a:rPr>
              <a:t>(</a:t>
            </a:r>
            <a:r>
              <a:rPr lang="de-DE" dirty="0" err="1" smtClean="0">
                <a:sym typeface="Wingdings" pitchFamily="2" charset="2"/>
              </a:rPr>
              <a:t>PropertyChangeListener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listener</a:t>
            </a:r>
            <a:r>
              <a:rPr lang="de-DE" dirty="0" smtClean="0">
                <a:sym typeface="Wingdings" pitchFamily="2" charset="2"/>
              </a:rPr>
              <a:t>)</a:t>
            </a:r>
          </a:p>
          <a:p>
            <a:pPr lvl="1"/>
            <a:r>
              <a:rPr lang="de-DE" dirty="0" err="1" smtClean="0">
                <a:sym typeface="Wingdings" pitchFamily="2" charset="2"/>
              </a:rPr>
              <a:t>removePropertyChangeListener</a:t>
            </a:r>
            <a:r>
              <a:rPr lang="de-DE" dirty="0" smtClean="0">
                <a:sym typeface="Wingdings" pitchFamily="2" charset="2"/>
              </a:rPr>
              <a:t>(</a:t>
            </a:r>
            <a:r>
              <a:rPr lang="de-DE" dirty="0" err="1" smtClean="0">
                <a:sym typeface="Wingdings" pitchFamily="2" charset="2"/>
              </a:rPr>
              <a:t>PropertyChangeListener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listener</a:t>
            </a:r>
            <a:r>
              <a:rPr lang="de-DE" dirty="0" smtClean="0">
                <a:sym typeface="Wingdings" pitchFamily="2" charset="2"/>
              </a:rPr>
              <a:t>)</a:t>
            </a: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MVC 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 </a:t>
            </a:r>
            <a:r>
              <a:rPr lang="de-DE" dirty="0" err="1" smtClean="0"/>
              <a:t>CelsiusFahrenheitConverter</a:t>
            </a:r>
            <a:r>
              <a:rPr lang="de-DE" dirty="0" smtClean="0"/>
              <a:t> üben</a:t>
            </a:r>
          </a:p>
          <a:p>
            <a:pPr lvl="1"/>
            <a:r>
              <a:rPr lang="de-DE" dirty="0" smtClean="0"/>
              <a:t>„Richtiges“ Temperaturmodell erstellen</a:t>
            </a:r>
          </a:p>
          <a:p>
            <a:pPr lvl="1"/>
            <a:r>
              <a:rPr lang="de-DE" dirty="0" smtClean="0"/>
              <a:t>&lt;&lt;JavaBean&gt;&gt; Stereotyp hinzufügen</a:t>
            </a:r>
          </a:p>
          <a:p>
            <a:pPr lvl="1"/>
            <a:r>
              <a:rPr lang="de-DE" dirty="0" smtClean="0"/>
              <a:t>Controller bauen</a:t>
            </a:r>
          </a:p>
          <a:p>
            <a:pPr lvl="1"/>
            <a:r>
              <a:rPr lang="de-DE" dirty="0" smtClean="0"/>
              <a:t>Zweite GUI bauen</a:t>
            </a:r>
          </a:p>
          <a:p>
            <a:pPr lvl="1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786446" y="2714620"/>
            <a:ext cx="2632490" cy="15716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/>
          </a:p>
        </p:txBody>
      </p:sp>
      <p:sp>
        <p:nvSpPr>
          <p:cNvPr id="5" name="Rechteck 4"/>
          <p:cNvSpPr/>
          <p:nvPr/>
        </p:nvSpPr>
        <p:spPr>
          <a:xfrm>
            <a:off x="5786446" y="2714620"/>
            <a:ext cx="2632490" cy="1178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sz="900" dirty="0" smtClean="0"/>
              <a:t>x</a:t>
            </a:r>
            <a:endParaRPr lang="de-DE" sz="900" dirty="0"/>
          </a:p>
        </p:txBody>
      </p:sp>
      <p:sp>
        <p:nvSpPr>
          <p:cNvPr id="6" name="Rechteck 5"/>
          <p:cNvSpPr/>
          <p:nvPr/>
        </p:nvSpPr>
        <p:spPr>
          <a:xfrm>
            <a:off x="6768718" y="3028947"/>
            <a:ext cx="899122" cy="149854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/>
          </a:p>
        </p:txBody>
      </p:sp>
      <p:sp>
        <p:nvSpPr>
          <p:cNvPr id="7" name="Textfeld 6"/>
          <p:cNvSpPr txBox="1"/>
          <p:nvPr/>
        </p:nvSpPr>
        <p:spPr>
          <a:xfrm>
            <a:off x="6231425" y="3028947"/>
            <a:ext cx="4379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/>
              <a:t>Value:</a:t>
            </a:r>
            <a:endParaRPr lang="de-DE" sz="700" dirty="0"/>
          </a:p>
        </p:txBody>
      </p:sp>
      <p:sp>
        <p:nvSpPr>
          <p:cNvPr id="8" name="Rahmen 7"/>
          <p:cNvSpPr/>
          <p:nvPr/>
        </p:nvSpPr>
        <p:spPr>
          <a:xfrm>
            <a:off x="6375809" y="3382565"/>
            <a:ext cx="599415" cy="262244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 smtClean="0"/>
              <a:t>ToCelsius</a:t>
            </a:r>
            <a:endParaRPr lang="de-DE" sz="700" dirty="0"/>
          </a:p>
        </p:txBody>
      </p:sp>
      <p:sp>
        <p:nvSpPr>
          <p:cNvPr id="9" name="Rahmen 8"/>
          <p:cNvSpPr/>
          <p:nvPr/>
        </p:nvSpPr>
        <p:spPr>
          <a:xfrm>
            <a:off x="7083046" y="3382565"/>
            <a:ext cx="748599" cy="262244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 smtClean="0"/>
              <a:t>ToFahrenheit</a:t>
            </a:r>
            <a:endParaRPr lang="de-DE" sz="700" dirty="0"/>
          </a:p>
        </p:txBody>
      </p:sp>
      <p:sp>
        <p:nvSpPr>
          <p:cNvPr id="10" name="Rechteck 9"/>
          <p:cNvSpPr/>
          <p:nvPr/>
        </p:nvSpPr>
        <p:spPr>
          <a:xfrm>
            <a:off x="6768718" y="3814765"/>
            <a:ext cx="899122" cy="14985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/>
          </a:p>
        </p:txBody>
      </p:sp>
      <p:sp>
        <p:nvSpPr>
          <p:cNvPr id="11" name="Textfeld 10"/>
          <p:cNvSpPr txBox="1"/>
          <p:nvPr/>
        </p:nvSpPr>
        <p:spPr>
          <a:xfrm>
            <a:off x="6022191" y="3814765"/>
            <a:ext cx="6238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err="1" smtClean="0"/>
              <a:t>Converted</a:t>
            </a:r>
            <a:r>
              <a:rPr lang="de-DE" sz="700" dirty="0" smtClean="0"/>
              <a:t>:</a:t>
            </a:r>
            <a:endParaRPr lang="de-DE" sz="700" dirty="0"/>
          </a:p>
        </p:txBody>
      </p:sp>
      <p:sp>
        <p:nvSpPr>
          <p:cNvPr id="13" name="Rechteck 12"/>
          <p:cNvSpPr/>
          <p:nvPr/>
        </p:nvSpPr>
        <p:spPr>
          <a:xfrm>
            <a:off x="6072198" y="4857760"/>
            <a:ext cx="2071702" cy="10001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/>
          </a:p>
        </p:txBody>
      </p:sp>
      <p:sp>
        <p:nvSpPr>
          <p:cNvPr id="14" name="Rechteck 13"/>
          <p:cNvSpPr/>
          <p:nvPr/>
        </p:nvSpPr>
        <p:spPr>
          <a:xfrm>
            <a:off x="6072198" y="4857760"/>
            <a:ext cx="2071702" cy="1178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sz="900" dirty="0" smtClean="0"/>
              <a:t>x</a:t>
            </a:r>
            <a:endParaRPr lang="de-DE" sz="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357826"/>
            <a:ext cx="1700208" cy="38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feld 16"/>
          <p:cNvSpPr txBox="1"/>
          <p:nvPr/>
        </p:nvSpPr>
        <p:spPr>
          <a:xfrm>
            <a:off x="6215074" y="5072074"/>
            <a:ext cx="5020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/>
              <a:t>Celsius:</a:t>
            </a:r>
            <a:endParaRPr lang="de-DE" sz="700" dirty="0"/>
          </a:p>
        </p:txBody>
      </p:sp>
      <p:sp>
        <p:nvSpPr>
          <p:cNvPr id="18" name="Rechteck 17"/>
          <p:cNvSpPr/>
          <p:nvPr/>
        </p:nvSpPr>
        <p:spPr>
          <a:xfrm>
            <a:off x="6643702" y="4357694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View 1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643702" y="6000768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View 2</a:t>
            </a:r>
            <a:endParaRPr lang="de-DE" dirty="0"/>
          </a:p>
        </p:txBody>
      </p:sp>
      <p:sp>
        <p:nvSpPr>
          <p:cNvPr id="20" name="Würfel 19"/>
          <p:cNvSpPr/>
          <p:nvPr/>
        </p:nvSpPr>
        <p:spPr>
          <a:xfrm>
            <a:off x="714348" y="4286256"/>
            <a:ext cx="1714512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Temperatur</a:t>
            </a:r>
          </a:p>
          <a:p>
            <a:pPr algn="ctr"/>
            <a:r>
              <a:rPr lang="de-DE" dirty="0" smtClean="0"/>
              <a:t>Modell</a:t>
            </a:r>
            <a:endParaRPr lang="de-DE" dirty="0"/>
          </a:p>
        </p:txBody>
      </p:sp>
      <p:sp>
        <p:nvSpPr>
          <p:cNvPr id="21" name="Wolke 20"/>
          <p:cNvSpPr/>
          <p:nvPr/>
        </p:nvSpPr>
        <p:spPr>
          <a:xfrm>
            <a:off x="3286116" y="4286256"/>
            <a:ext cx="1714512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2571736" y="4714884"/>
            <a:ext cx="6429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5214942" y="4572008"/>
            <a:ext cx="12858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786314" y="5072074"/>
            <a:ext cx="1643074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Übung: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Diesmal wirklich: </a:t>
            </a:r>
            <a:r>
              <a:rPr lang="de-DE" dirty="0" err="1" smtClean="0"/>
              <a:t>Mancala</a:t>
            </a:r>
            <a:r>
              <a:rPr lang="de-DE" dirty="0" smtClean="0"/>
              <a:t> Login Screen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928794" y="2071678"/>
            <a:ext cx="5857916" cy="374634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4344223" y="234413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Mancala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065394" y="3093408"/>
            <a:ext cx="1634767" cy="2724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Textfeld 6"/>
          <p:cNvSpPr txBox="1"/>
          <p:nvPr/>
        </p:nvSpPr>
        <p:spPr>
          <a:xfrm>
            <a:off x="2857488" y="3052539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Spieler 1: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065394" y="3502099"/>
            <a:ext cx="1634767" cy="2724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2857488" y="347485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Spieler 1: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ahmen 9"/>
          <p:cNvSpPr/>
          <p:nvPr/>
        </p:nvSpPr>
        <p:spPr>
          <a:xfrm>
            <a:off x="4346887" y="4319483"/>
            <a:ext cx="1089845" cy="47680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Los</a:t>
            </a:r>
            <a:endParaRPr lang="de-DE" sz="1400" dirty="0"/>
          </a:p>
        </p:txBody>
      </p:sp>
      <p:sp>
        <p:nvSpPr>
          <p:cNvPr id="11" name="Rahmen 10"/>
          <p:cNvSpPr/>
          <p:nvPr/>
        </p:nvSpPr>
        <p:spPr>
          <a:xfrm>
            <a:off x="2201255" y="5136867"/>
            <a:ext cx="1089845" cy="47680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Beenden</a:t>
            </a:r>
            <a:endParaRPr lang="de-DE" sz="1400" dirty="0"/>
          </a:p>
        </p:txBody>
      </p:sp>
      <p:sp>
        <p:nvSpPr>
          <p:cNvPr id="12" name="Rechteck 11"/>
          <p:cNvSpPr/>
          <p:nvPr/>
        </p:nvSpPr>
        <p:spPr>
          <a:xfrm>
            <a:off x="1928794" y="2071678"/>
            <a:ext cx="5857916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dirty="0" smtClean="0"/>
              <a:t>x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de-DE" sz="4400" dirty="0" smtClean="0"/>
              <a:t>Schönes WE!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Organisatorisches</a:t>
            </a:r>
          </a:p>
          <a:p>
            <a:r>
              <a:rPr lang="de-DE" dirty="0" smtClean="0"/>
              <a:t>Vorstellung HA7</a:t>
            </a:r>
          </a:p>
          <a:p>
            <a:r>
              <a:rPr lang="de-DE" dirty="0" smtClean="0"/>
              <a:t>Model – View – Controller (MVC)</a:t>
            </a:r>
          </a:p>
          <a:p>
            <a:r>
              <a:rPr lang="de-DE" dirty="0" smtClean="0"/>
              <a:t>Praktische Übung: </a:t>
            </a:r>
            <a:r>
              <a:rPr lang="de-DE" dirty="0" err="1" smtClean="0"/>
              <a:t>Mancala</a:t>
            </a:r>
            <a:r>
              <a:rPr lang="de-DE" dirty="0" smtClean="0"/>
              <a:t> Login-Screen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Nächste Übung (Freitag 18.06.2010) fällt aus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Dafür: Übung am Dienstag </a:t>
            </a:r>
            <a:r>
              <a:rPr lang="de-DE" smtClean="0">
                <a:solidFill>
                  <a:srgbClr val="FF0000"/>
                </a:solidFill>
              </a:rPr>
              <a:t>den </a:t>
            </a:r>
            <a:r>
              <a:rPr lang="de-DE" smtClean="0">
                <a:solidFill>
                  <a:srgbClr val="FF0000"/>
                </a:solidFill>
              </a:rPr>
              <a:t>29.06.2010 </a:t>
            </a:r>
            <a:r>
              <a:rPr lang="de-DE" dirty="0" smtClean="0">
                <a:solidFill>
                  <a:srgbClr val="FF0000"/>
                </a:solidFill>
              </a:rPr>
              <a:t>von </a:t>
            </a:r>
            <a:r>
              <a:rPr lang="de-DE" smtClean="0">
                <a:solidFill>
                  <a:srgbClr val="FF0000"/>
                </a:solidFill>
              </a:rPr>
              <a:t>12-14 </a:t>
            </a:r>
            <a:r>
              <a:rPr lang="de-DE" smtClean="0">
                <a:solidFill>
                  <a:srgbClr val="FF0000"/>
                </a:solidFill>
              </a:rPr>
              <a:t>Uhr in HS1332!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928802"/>
            <a:ext cx="2228843" cy="254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HA 7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1: </a:t>
            </a:r>
            <a:r>
              <a:rPr lang="de-DE" dirty="0" err="1" smtClean="0"/>
              <a:t>Mancala</a:t>
            </a:r>
            <a:r>
              <a:rPr lang="de-DE" dirty="0" smtClean="0"/>
              <a:t> Login-Screen mit Swing programmieren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714480" y="2071678"/>
            <a:ext cx="5857916" cy="3746342"/>
            <a:chOff x="2000232" y="1857364"/>
            <a:chExt cx="5857916" cy="3746342"/>
          </a:xfrm>
        </p:grpSpPr>
        <p:sp>
          <p:nvSpPr>
            <p:cNvPr id="4" name="Rechteck 3"/>
            <p:cNvSpPr/>
            <p:nvPr/>
          </p:nvSpPr>
          <p:spPr>
            <a:xfrm>
              <a:off x="2000232" y="1857364"/>
              <a:ext cx="5857916" cy="374634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415661" y="2129825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Mancala</a:t>
              </a:r>
              <a:endPara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4136832" y="2879094"/>
              <a:ext cx="1634767" cy="27246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928926" y="2838225"/>
              <a:ext cx="941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Spieler 1:</a:t>
              </a:r>
              <a:endPara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4136832" y="3287785"/>
              <a:ext cx="1634767" cy="27246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928926" y="3260539"/>
              <a:ext cx="941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Spieler 1:</a:t>
              </a:r>
              <a:endPara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ahmen 9"/>
            <p:cNvSpPr/>
            <p:nvPr/>
          </p:nvSpPr>
          <p:spPr>
            <a:xfrm>
              <a:off x="4418325" y="4105169"/>
              <a:ext cx="1089845" cy="476807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Los</a:t>
              </a:r>
              <a:endParaRPr lang="de-DE" sz="1400" dirty="0"/>
            </a:p>
          </p:txBody>
        </p:sp>
        <p:sp>
          <p:nvSpPr>
            <p:cNvPr id="11" name="Rahmen 10"/>
            <p:cNvSpPr/>
            <p:nvPr/>
          </p:nvSpPr>
          <p:spPr>
            <a:xfrm>
              <a:off x="2272693" y="4922553"/>
              <a:ext cx="1089845" cy="476807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Beenden</a:t>
              </a:r>
              <a:endParaRPr lang="de-DE" sz="1400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000232" y="1857364"/>
              <a:ext cx="5857916" cy="21431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de-DE" dirty="0" smtClean="0"/>
                <a:t>x</a:t>
              </a:r>
              <a:endParaRPr lang="de-DE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HA 7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2: GUI für </a:t>
            </a:r>
            <a:r>
              <a:rPr lang="de-DE" dirty="0" err="1" smtClean="0"/>
              <a:t>Mancala</a:t>
            </a:r>
            <a:r>
              <a:rPr lang="de-DE" dirty="0" smtClean="0"/>
              <a:t> Spielbrett mit Swing programmieren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714480" y="2071678"/>
            <a:ext cx="5857916" cy="374634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1857356" y="235743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Alice: 10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2071670" y="3429000"/>
            <a:ext cx="571504" cy="121444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10</a:t>
            </a:r>
            <a:endParaRPr lang="de-DE" sz="1400" dirty="0"/>
          </a:p>
        </p:txBody>
      </p:sp>
      <p:sp>
        <p:nvSpPr>
          <p:cNvPr id="12" name="Rahmen 11"/>
          <p:cNvSpPr/>
          <p:nvPr/>
        </p:nvSpPr>
        <p:spPr>
          <a:xfrm>
            <a:off x="1857356" y="5429264"/>
            <a:ext cx="785817" cy="255848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Beenden</a:t>
            </a:r>
            <a:endParaRPr lang="de-DE" sz="1400" dirty="0"/>
          </a:p>
        </p:txBody>
      </p:sp>
      <p:sp>
        <p:nvSpPr>
          <p:cNvPr id="13" name="Rechteck 12"/>
          <p:cNvSpPr/>
          <p:nvPr/>
        </p:nvSpPr>
        <p:spPr>
          <a:xfrm>
            <a:off x="1714480" y="2071678"/>
            <a:ext cx="5857916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34960" y="204285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Mancala</a:t>
            </a:r>
            <a:endParaRPr lang="de-D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643702" y="2357430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Bob: 2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ahmen 14"/>
          <p:cNvSpPr/>
          <p:nvPr/>
        </p:nvSpPr>
        <p:spPr>
          <a:xfrm>
            <a:off x="6715140" y="3429000"/>
            <a:ext cx="571504" cy="121444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2</a:t>
            </a:r>
            <a:endParaRPr lang="de-DE" sz="1400" dirty="0"/>
          </a:p>
        </p:txBody>
      </p:sp>
      <p:sp>
        <p:nvSpPr>
          <p:cNvPr id="16" name="Rahmen 15"/>
          <p:cNvSpPr/>
          <p:nvPr/>
        </p:nvSpPr>
        <p:spPr>
          <a:xfrm>
            <a:off x="2857488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3</a:t>
            </a:r>
            <a:endParaRPr lang="de-DE" sz="1400" dirty="0"/>
          </a:p>
        </p:txBody>
      </p:sp>
      <p:sp>
        <p:nvSpPr>
          <p:cNvPr id="17" name="Rahmen 16"/>
          <p:cNvSpPr/>
          <p:nvPr/>
        </p:nvSpPr>
        <p:spPr>
          <a:xfrm>
            <a:off x="3500430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2</a:t>
            </a:r>
            <a:endParaRPr lang="de-DE" sz="1400" dirty="0"/>
          </a:p>
        </p:txBody>
      </p:sp>
      <p:sp>
        <p:nvSpPr>
          <p:cNvPr id="18" name="Rahmen 17"/>
          <p:cNvSpPr/>
          <p:nvPr/>
        </p:nvSpPr>
        <p:spPr>
          <a:xfrm>
            <a:off x="4143372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5</a:t>
            </a:r>
            <a:endParaRPr lang="de-DE" sz="1400" dirty="0"/>
          </a:p>
        </p:txBody>
      </p:sp>
      <p:sp>
        <p:nvSpPr>
          <p:cNvPr id="19" name="Rahmen 18"/>
          <p:cNvSpPr/>
          <p:nvPr/>
        </p:nvSpPr>
        <p:spPr>
          <a:xfrm>
            <a:off x="4786314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6</a:t>
            </a:r>
            <a:endParaRPr lang="de-DE" sz="1400" dirty="0"/>
          </a:p>
        </p:txBody>
      </p:sp>
      <p:sp>
        <p:nvSpPr>
          <p:cNvPr id="20" name="Rahmen 19"/>
          <p:cNvSpPr/>
          <p:nvPr/>
        </p:nvSpPr>
        <p:spPr>
          <a:xfrm>
            <a:off x="5429256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</a:t>
            </a:r>
            <a:endParaRPr lang="de-DE" sz="1400" dirty="0"/>
          </a:p>
        </p:txBody>
      </p:sp>
      <p:sp>
        <p:nvSpPr>
          <p:cNvPr id="21" name="Rahmen 20"/>
          <p:cNvSpPr/>
          <p:nvPr/>
        </p:nvSpPr>
        <p:spPr>
          <a:xfrm>
            <a:off x="6072198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2" name="Rahmen 21"/>
          <p:cNvSpPr/>
          <p:nvPr/>
        </p:nvSpPr>
        <p:spPr>
          <a:xfrm>
            <a:off x="2857488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5</a:t>
            </a:r>
            <a:endParaRPr lang="de-DE" sz="1400" dirty="0"/>
          </a:p>
        </p:txBody>
      </p:sp>
      <p:sp>
        <p:nvSpPr>
          <p:cNvPr id="23" name="Rahmen 22"/>
          <p:cNvSpPr/>
          <p:nvPr/>
        </p:nvSpPr>
        <p:spPr>
          <a:xfrm>
            <a:off x="3500430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3</a:t>
            </a:r>
            <a:endParaRPr lang="de-DE" sz="1400" dirty="0"/>
          </a:p>
        </p:txBody>
      </p:sp>
      <p:sp>
        <p:nvSpPr>
          <p:cNvPr id="24" name="Rahmen 23"/>
          <p:cNvSpPr/>
          <p:nvPr/>
        </p:nvSpPr>
        <p:spPr>
          <a:xfrm>
            <a:off x="4143372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5" name="Rahmen 24"/>
          <p:cNvSpPr/>
          <p:nvPr/>
        </p:nvSpPr>
        <p:spPr>
          <a:xfrm>
            <a:off x="4786314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</a:t>
            </a:r>
            <a:endParaRPr lang="de-DE" sz="1400" dirty="0"/>
          </a:p>
        </p:txBody>
      </p:sp>
      <p:sp>
        <p:nvSpPr>
          <p:cNvPr id="26" name="Rahmen 25"/>
          <p:cNvSpPr/>
          <p:nvPr/>
        </p:nvSpPr>
        <p:spPr>
          <a:xfrm>
            <a:off x="5429256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8</a:t>
            </a:r>
            <a:endParaRPr lang="de-DE" sz="1400" dirty="0"/>
          </a:p>
        </p:txBody>
      </p:sp>
      <p:sp>
        <p:nvSpPr>
          <p:cNvPr id="27" name="Rahmen 26"/>
          <p:cNvSpPr/>
          <p:nvPr/>
        </p:nvSpPr>
        <p:spPr>
          <a:xfrm>
            <a:off x="6072198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3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HA 7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Zusatzaufgabe: Steine einzeln visualisieren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714480" y="2071678"/>
            <a:ext cx="5857916" cy="374634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1857356" y="2357430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Alice: 10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ahmen 5"/>
          <p:cNvSpPr/>
          <p:nvPr/>
        </p:nvSpPr>
        <p:spPr>
          <a:xfrm>
            <a:off x="2071670" y="3429000"/>
            <a:ext cx="571504" cy="121444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7" name="Rahmen 6"/>
          <p:cNvSpPr/>
          <p:nvPr/>
        </p:nvSpPr>
        <p:spPr>
          <a:xfrm>
            <a:off x="1857356" y="5429264"/>
            <a:ext cx="785817" cy="255848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Beenden</a:t>
            </a:r>
            <a:endParaRPr lang="de-DE" sz="1400" dirty="0"/>
          </a:p>
        </p:txBody>
      </p:sp>
      <p:sp>
        <p:nvSpPr>
          <p:cNvPr id="8" name="Rechteck 7"/>
          <p:cNvSpPr/>
          <p:nvPr/>
        </p:nvSpPr>
        <p:spPr>
          <a:xfrm>
            <a:off x="1714480" y="2071678"/>
            <a:ext cx="5857916" cy="214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34960" y="204285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Mancala</a:t>
            </a:r>
            <a:endParaRPr lang="de-D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643702" y="2357430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Bob: 2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6715140" y="3429000"/>
            <a:ext cx="571504" cy="121444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2" name="Rahmen 11"/>
          <p:cNvSpPr/>
          <p:nvPr/>
        </p:nvSpPr>
        <p:spPr>
          <a:xfrm>
            <a:off x="2857488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3" name="Rahmen 12"/>
          <p:cNvSpPr/>
          <p:nvPr/>
        </p:nvSpPr>
        <p:spPr>
          <a:xfrm>
            <a:off x="3500430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4" name="Rahmen 13"/>
          <p:cNvSpPr/>
          <p:nvPr/>
        </p:nvSpPr>
        <p:spPr>
          <a:xfrm>
            <a:off x="4143372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5" name="Rahmen 14"/>
          <p:cNvSpPr/>
          <p:nvPr/>
        </p:nvSpPr>
        <p:spPr>
          <a:xfrm>
            <a:off x="4786314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6" name="Rahmen 15"/>
          <p:cNvSpPr/>
          <p:nvPr/>
        </p:nvSpPr>
        <p:spPr>
          <a:xfrm>
            <a:off x="5429256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7" name="Rahmen 16"/>
          <p:cNvSpPr/>
          <p:nvPr/>
        </p:nvSpPr>
        <p:spPr>
          <a:xfrm>
            <a:off x="6072198" y="4643446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8" name="Rahmen 17"/>
          <p:cNvSpPr/>
          <p:nvPr/>
        </p:nvSpPr>
        <p:spPr>
          <a:xfrm>
            <a:off x="2857488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9" name="Rahmen 18"/>
          <p:cNvSpPr/>
          <p:nvPr/>
        </p:nvSpPr>
        <p:spPr>
          <a:xfrm>
            <a:off x="3500430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20" name="Rahmen 19"/>
          <p:cNvSpPr/>
          <p:nvPr/>
        </p:nvSpPr>
        <p:spPr>
          <a:xfrm>
            <a:off x="4143372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21" name="Rahmen 20"/>
          <p:cNvSpPr/>
          <p:nvPr/>
        </p:nvSpPr>
        <p:spPr>
          <a:xfrm>
            <a:off x="4786314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22" name="Rahmen 21"/>
          <p:cNvSpPr/>
          <p:nvPr/>
        </p:nvSpPr>
        <p:spPr>
          <a:xfrm>
            <a:off x="5429256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23" name="Rahmen 22"/>
          <p:cNvSpPr/>
          <p:nvPr/>
        </p:nvSpPr>
        <p:spPr>
          <a:xfrm>
            <a:off x="6072198" y="3071810"/>
            <a:ext cx="490542" cy="43815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24" name="Rechteck 23"/>
          <p:cNvSpPr/>
          <p:nvPr/>
        </p:nvSpPr>
        <p:spPr>
          <a:xfrm>
            <a:off x="2214546" y="3571876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2357422" y="3571876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2214546" y="3714752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357422" y="3714752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2214546" y="3857628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2357422" y="3857628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2214546" y="4000504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2357422" y="4000504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2214546" y="4143380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3090589" y="3311358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2357422" y="4143380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2975146" y="3175556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3182502" y="3178650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3078233" y="3175174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976546" y="330981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4362930" y="4883479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4247487" y="474767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4454843" y="475077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4350574" y="4747295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4248887" y="4881932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3637376" y="474060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3740463" y="474022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2961603" y="4737509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3168959" y="474060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3064690" y="473712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>
            <a:off x="3604545" y="316587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3811901" y="316896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3707632" y="316549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176313" y="316587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383669" y="316896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6279400" y="316549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4883471" y="316896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5526413" y="474060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5622620" y="3268980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5526220" y="3168899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5721677" y="3169610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5624552" y="3173277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>
            <a:off x="5522865" y="326267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5726440" y="3266599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/>
          <p:cNvSpPr/>
          <p:nvPr/>
        </p:nvSpPr>
        <p:spPr>
          <a:xfrm>
            <a:off x="5620239" y="3366612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hteck 69"/>
          <p:cNvSpPr/>
          <p:nvPr/>
        </p:nvSpPr>
        <p:spPr>
          <a:xfrm>
            <a:off x="5524507" y="3364706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/>
          <p:cNvSpPr/>
          <p:nvPr/>
        </p:nvSpPr>
        <p:spPr>
          <a:xfrm>
            <a:off x="4982058" y="4831634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4885658" y="473155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/>
          <p:cNvSpPr/>
          <p:nvPr/>
        </p:nvSpPr>
        <p:spPr>
          <a:xfrm>
            <a:off x="5081115" y="4732264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4983990" y="4735931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/>
          <p:cNvSpPr/>
          <p:nvPr/>
        </p:nvSpPr>
        <p:spPr>
          <a:xfrm>
            <a:off x="4882303" y="4825325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5085878" y="482925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/>
          <p:cNvSpPr/>
          <p:nvPr/>
        </p:nvSpPr>
        <p:spPr>
          <a:xfrm>
            <a:off x="6858016" y="3597595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6961103" y="3597213"/>
            <a:ext cx="45719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– View – Controller (MVC)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MVC ist ein Entwurfsmuster</a:t>
            </a:r>
          </a:p>
          <a:p>
            <a:pPr lvl="1"/>
            <a:r>
              <a:rPr lang="de-DE" dirty="0" smtClean="0"/>
              <a:t>Entwurfsmuster lösen immer wiederkehrende Softwaretechnische Probleme</a:t>
            </a:r>
          </a:p>
          <a:p>
            <a:r>
              <a:rPr lang="de-DE" dirty="0" smtClean="0"/>
              <a:t>Entkoppelt die Anwendungslogik von ihrer Darstellung</a:t>
            </a:r>
          </a:p>
          <a:p>
            <a:r>
              <a:rPr lang="de-DE" dirty="0" smtClean="0"/>
              <a:t>Vorteile</a:t>
            </a:r>
          </a:p>
          <a:p>
            <a:pPr lvl="1"/>
            <a:r>
              <a:rPr lang="de-DE" dirty="0" smtClean="0"/>
              <a:t>Modell und Logik müssen nur einmal programmiert werden</a:t>
            </a:r>
          </a:p>
          <a:p>
            <a:pPr lvl="1"/>
            <a:r>
              <a:rPr lang="de-DE" dirty="0" smtClean="0"/>
              <a:t>Verschiedene (gleichzeitige) Darstellungen für dasselbe Modell</a:t>
            </a:r>
          </a:p>
          <a:p>
            <a:endParaRPr lang="de-DE" dirty="0" smtClean="0"/>
          </a:p>
          <a:p>
            <a:pPr lvl="1">
              <a:buNone/>
            </a:pPr>
            <a:endParaRPr lang="de-DE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1000100" y="4000504"/>
            <a:ext cx="2393173" cy="1428760"/>
            <a:chOff x="1000100" y="4000504"/>
            <a:chExt cx="2393173" cy="1428760"/>
          </a:xfrm>
        </p:grpSpPr>
        <p:sp>
          <p:nvSpPr>
            <p:cNvPr id="7" name="Rechteck 6"/>
            <p:cNvSpPr/>
            <p:nvPr/>
          </p:nvSpPr>
          <p:spPr>
            <a:xfrm>
              <a:off x="1000100" y="4000504"/>
              <a:ext cx="2393173" cy="1428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800"/>
            </a:p>
          </p:txBody>
        </p:sp>
        <p:sp>
          <p:nvSpPr>
            <p:cNvPr id="8" name="Rechteck 7"/>
            <p:cNvSpPr/>
            <p:nvPr/>
          </p:nvSpPr>
          <p:spPr>
            <a:xfrm>
              <a:off x="1000100" y="4000504"/>
              <a:ext cx="2393173" cy="1071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de-DE" sz="800" dirty="0" smtClean="0"/>
                <a:t>x</a:t>
              </a:r>
              <a:endParaRPr lang="de-DE" sz="800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1893075" y="4286256"/>
              <a:ext cx="817384" cy="13623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60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404627" y="4286256"/>
              <a:ext cx="40427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smtClean="0"/>
                <a:t>Value:</a:t>
              </a:r>
              <a:endParaRPr lang="de-DE" sz="600" dirty="0"/>
            </a:p>
          </p:txBody>
        </p:sp>
        <p:sp>
          <p:nvSpPr>
            <p:cNvPr id="11" name="Rahmen 10"/>
            <p:cNvSpPr/>
            <p:nvPr/>
          </p:nvSpPr>
          <p:spPr>
            <a:xfrm>
              <a:off x="1535885" y="4607727"/>
              <a:ext cx="544923" cy="238404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600" dirty="0" err="1" smtClean="0"/>
                <a:t>ToCelsius</a:t>
              </a:r>
              <a:endParaRPr lang="de-DE" sz="600" dirty="0"/>
            </a:p>
          </p:txBody>
        </p:sp>
        <p:sp>
          <p:nvSpPr>
            <p:cNvPr id="12" name="Rahmen 11"/>
            <p:cNvSpPr/>
            <p:nvPr/>
          </p:nvSpPr>
          <p:spPr>
            <a:xfrm>
              <a:off x="2178827" y="4607727"/>
              <a:ext cx="680545" cy="238404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600" dirty="0" err="1" smtClean="0"/>
                <a:t>ToFahrenheit</a:t>
              </a:r>
              <a:endParaRPr lang="de-DE" sz="600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1893075" y="5000636"/>
              <a:ext cx="817384" cy="1362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60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14414" y="5000636"/>
              <a:ext cx="56297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" dirty="0" err="1" smtClean="0"/>
                <a:t>Converted</a:t>
              </a:r>
              <a:r>
                <a:rPr lang="de-DE" sz="600" dirty="0" smtClean="0"/>
                <a:t>:</a:t>
              </a:r>
              <a:endParaRPr lang="de-DE" sz="6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7143768" y="4000504"/>
            <a:ext cx="750099" cy="1428760"/>
            <a:chOff x="6286512" y="4071942"/>
            <a:chExt cx="750099" cy="142876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6286512" y="4071942"/>
              <a:ext cx="750099" cy="1428760"/>
              <a:chOff x="5357818" y="4000504"/>
              <a:chExt cx="2393173" cy="1428760"/>
            </a:xfrm>
          </p:grpSpPr>
          <p:sp>
            <p:nvSpPr>
              <p:cNvPr id="16" name="Rechteck 15"/>
              <p:cNvSpPr/>
              <p:nvPr/>
            </p:nvSpPr>
            <p:spPr>
              <a:xfrm>
                <a:off x="5357818" y="4000504"/>
                <a:ext cx="2393173" cy="142876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800"/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5357818" y="4000504"/>
                <a:ext cx="2393173" cy="10715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de-DE" sz="800" dirty="0" smtClean="0"/>
                  <a:t>x</a:t>
                </a:r>
                <a:endParaRPr lang="de-DE" sz="800" dirty="0"/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70991" y="4365656"/>
              <a:ext cx="582826" cy="876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Würfel 19"/>
          <p:cNvSpPr/>
          <p:nvPr/>
        </p:nvSpPr>
        <p:spPr>
          <a:xfrm>
            <a:off x="4214810" y="4143380"/>
            <a:ext cx="1285884" cy="7143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Modell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1785918" y="5786454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View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7072330" y="5786454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View</a:t>
            </a:r>
            <a:endParaRPr lang="de-DE" dirty="0"/>
          </a:p>
        </p:txBody>
      </p:sp>
      <p:sp>
        <p:nvSpPr>
          <p:cNvPr id="26" name="Wolke 25"/>
          <p:cNvSpPr/>
          <p:nvPr/>
        </p:nvSpPr>
        <p:spPr>
          <a:xfrm>
            <a:off x="4000496" y="5500702"/>
            <a:ext cx="1714512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>
          <a:xfrm>
            <a:off x="2786050" y="5929330"/>
            <a:ext cx="107157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5857884" y="5929330"/>
            <a:ext cx="107157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5400000">
            <a:off x="4607719" y="5179231"/>
            <a:ext cx="3571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MVC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MVC Überblick</a:t>
            </a:r>
          </a:p>
          <a:p>
            <a:r>
              <a:rPr lang="de-DE" dirty="0" smtClean="0"/>
              <a:t>Genaue Implementierung variiert häufig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419734" cy="397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 rot="20905036">
            <a:off x="729797" y="4067129"/>
            <a:ext cx="212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Stencil" pitchFamily="82" charset="0"/>
              </a:rPr>
              <a:t>Mancala</a:t>
            </a:r>
            <a:r>
              <a:rPr lang="de-DE" dirty="0" smtClean="0">
                <a:solidFill>
                  <a:srgbClr val="FF0000"/>
                </a:solidFill>
                <a:latin typeface="Stencil" pitchFamily="82" charset="0"/>
              </a:rPr>
              <a:t> Modell</a:t>
            </a:r>
            <a:endParaRPr lang="de-DE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 rot="1444041">
            <a:off x="6185156" y="4335198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Stencil" pitchFamily="82" charset="0"/>
              </a:rPr>
              <a:t>Mancala</a:t>
            </a:r>
            <a:r>
              <a:rPr lang="de-DE" dirty="0" smtClean="0">
                <a:solidFill>
                  <a:srgbClr val="FF0000"/>
                </a:solidFill>
                <a:latin typeface="Stencil" pitchFamily="82" charset="0"/>
              </a:rPr>
              <a:t> Swing GUI</a:t>
            </a:r>
            <a:endParaRPr lang="de-DE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78993" y="4775113"/>
            <a:ext cx="2143125" cy="2857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MVC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Controller meldet sich als </a:t>
            </a:r>
            <a:r>
              <a:rPr lang="de-DE" dirty="0" err="1" smtClean="0"/>
              <a:t>Listener</a:t>
            </a:r>
            <a:r>
              <a:rPr lang="de-DE" dirty="0" smtClean="0"/>
              <a:t> an Modell und View an</a:t>
            </a:r>
          </a:p>
          <a:p>
            <a:r>
              <a:rPr lang="de-DE" dirty="0" smtClean="0"/>
              <a:t>Controller empfängt User-Event (z.B. Button „XYZ“ gedrückt)</a:t>
            </a:r>
          </a:p>
          <a:p>
            <a:r>
              <a:rPr lang="de-DE" dirty="0" smtClean="0"/>
              <a:t>Controller verändert Modell</a:t>
            </a:r>
          </a:p>
          <a:p>
            <a:r>
              <a:rPr lang="de-DE" dirty="0" smtClean="0"/>
              <a:t>Modell informiert seine </a:t>
            </a:r>
            <a:r>
              <a:rPr lang="de-DE" dirty="0" err="1" smtClean="0"/>
              <a:t>PropertyChangeListener</a:t>
            </a:r>
            <a:r>
              <a:rPr lang="de-DE" dirty="0" smtClean="0"/>
              <a:t> (u.a. den Controller)</a:t>
            </a:r>
          </a:p>
          <a:p>
            <a:r>
              <a:rPr lang="de-DE" dirty="0" smtClean="0"/>
              <a:t>Controller </a:t>
            </a:r>
            <a:r>
              <a:rPr lang="de-DE" dirty="0" err="1" smtClean="0"/>
              <a:t>updated</a:t>
            </a:r>
            <a:r>
              <a:rPr lang="de-DE" dirty="0" smtClean="0"/>
              <a:t> UI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Wolke 3"/>
          <p:cNvSpPr/>
          <p:nvPr/>
        </p:nvSpPr>
        <p:spPr>
          <a:xfrm>
            <a:off x="3643306" y="4000504"/>
            <a:ext cx="1714512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5" name="Würfel 4"/>
          <p:cNvSpPr/>
          <p:nvPr/>
        </p:nvSpPr>
        <p:spPr>
          <a:xfrm>
            <a:off x="1500166" y="5357826"/>
            <a:ext cx="1285884" cy="7143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Modell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500826" y="5572140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View</a:t>
            </a:r>
            <a:endParaRPr lang="de-DE" dirty="0"/>
          </a:p>
        </p:txBody>
      </p:sp>
      <p:cxnSp>
        <p:nvCxnSpPr>
          <p:cNvPr id="8" name="Form 7"/>
          <p:cNvCxnSpPr>
            <a:stCxn id="4" idx="2"/>
            <a:endCxn id="5" idx="0"/>
          </p:cNvCxnSpPr>
          <p:nvPr/>
        </p:nvCxnSpPr>
        <p:spPr>
          <a:xfrm rot="10800000" flipV="1">
            <a:off x="2232406" y="4393412"/>
            <a:ext cx="1416219" cy="96441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00034" y="4286256"/>
            <a:ext cx="2541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addPropertyChangeListener</a:t>
            </a:r>
            <a:r>
              <a:rPr lang="de-DE" sz="1400" dirty="0" smtClean="0"/>
              <a:t>()</a:t>
            </a:r>
            <a:endParaRPr lang="de-DE" sz="1400" dirty="0"/>
          </a:p>
        </p:txBody>
      </p:sp>
      <p:cxnSp>
        <p:nvCxnSpPr>
          <p:cNvPr id="10" name="Form 9"/>
          <p:cNvCxnSpPr>
            <a:stCxn id="4" idx="0"/>
            <a:endCxn id="6" idx="0"/>
          </p:cNvCxnSpPr>
          <p:nvPr/>
        </p:nvCxnSpPr>
        <p:spPr>
          <a:xfrm>
            <a:off x="5356389" y="4393413"/>
            <a:ext cx="1573065" cy="117872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500826" y="4500570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addActionListener</a:t>
            </a:r>
            <a:r>
              <a:rPr lang="de-DE" sz="1400" dirty="0" smtClean="0"/>
              <a:t>()</a:t>
            </a:r>
            <a:endParaRPr lang="de-DE" sz="1400" dirty="0"/>
          </a:p>
        </p:txBody>
      </p:sp>
      <p:cxnSp>
        <p:nvCxnSpPr>
          <p:cNvPr id="15" name="Gekrümmte Verbindung 14"/>
          <p:cNvCxnSpPr>
            <a:stCxn id="6" idx="1"/>
          </p:cNvCxnSpPr>
          <p:nvPr/>
        </p:nvCxnSpPr>
        <p:spPr>
          <a:xfrm rot="10800000">
            <a:off x="5072066" y="4643447"/>
            <a:ext cx="1428760" cy="11072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4786314" y="5786454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FF0000"/>
                </a:solidFill>
              </a:rPr>
              <a:t>actionPerformed</a:t>
            </a:r>
            <a:r>
              <a:rPr lang="de-DE" sz="1400" dirty="0" smtClean="0">
                <a:solidFill>
                  <a:srgbClr val="FF0000"/>
                </a:solidFill>
              </a:rPr>
              <a:t>()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17" name="Gekrümmte Verbindung 16"/>
          <p:cNvCxnSpPr/>
          <p:nvPr/>
        </p:nvCxnSpPr>
        <p:spPr>
          <a:xfrm rot="5400000">
            <a:off x="2714612" y="4714883"/>
            <a:ext cx="1214447" cy="1071570"/>
          </a:xfrm>
          <a:prstGeom prst="curvedConnector3">
            <a:avLst>
              <a:gd name="adj1" fmla="val 60175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071802" y="5500702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rgbClr val="FF0000"/>
                </a:solidFill>
              </a:rPr>
              <a:t>updateModel</a:t>
            </a:r>
            <a:r>
              <a:rPr lang="de-DE" sz="1400" dirty="0" smtClean="0">
                <a:solidFill>
                  <a:srgbClr val="FF0000"/>
                </a:solidFill>
              </a:rPr>
              <a:t>()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22" name="Gekrümmte Verbindung 21"/>
          <p:cNvCxnSpPr/>
          <p:nvPr/>
        </p:nvCxnSpPr>
        <p:spPr>
          <a:xfrm flipV="1">
            <a:off x="2428860" y="4500570"/>
            <a:ext cx="1285884" cy="92869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00034" y="4857760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accent3">
                    <a:lumMod val="75000"/>
                  </a:schemeClr>
                </a:solidFill>
              </a:rPr>
              <a:t>propertyChanged</a:t>
            </a:r>
            <a:r>
              <a:rPr lang="de-DE" sz="1400" dirty="0" smtClean="0">
                <a:solidFill>
                  <a:schemeClr val="accent3">
                    <a:lumMod val="75000"/>
                  </a:schemeClr>
                </a:solidFill>
              </a:rPr>
              <a:t>()</a:t>
            </a:r>
            <a:endParaRPr lang="de-DE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9" name="Gekrümmte Verbindung 28"/>
          <p:cNvCxnSpPr/>
          <p:nvPr/>
        </p:nvCxnSpPr>
        <p:spPr>
          <a:xfrm>
            <a:off x="5214942" y="4500570"/>
            <a:ext cx="1357322" cy="107157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6929454" y="4929198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accent3">
                    <a:lumMod val="75000"/>
                  </a:schemeClr>
                </a:solidFill>
              </a:rPr>
              <a:t>updateUI</a:t>
            </a:r>
            <a:r>
              <a:rPr lang="de-DE" sz="1400" dirty="0" smtClean="0">
                <a:solidFill>
                  <a:schemeClr val="accent3">
                    <a:lumMod val="75000"/>
                  </a:schemeClr>
                </a:solidFill>
              </a:rPr>
              <a:t>()</a:t>
            </a:r>
            <a:endParaRPr lang="de-DE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20" grpId="0"/>
      <p:bldP spid="28" grpId="0"/>
      <p:bldP spid="32" grpId="0"/>
    </p:bld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371</Words>
  <Application>Microsoft Office PowerPoint</Application>
  <PresentationFormat>Bildschirmpräsentation (4:3)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VorlageSE0210</vt:lpstr>
      <vt:lpstr>Programmiermethodik  Übung 9</vt:lpstr>
      <vt:lpstr>Agenda</vt:lpstr>
      <vt:lpstr>Organisatorisches</vt:lpstr>
      <vt:lpstr>Vorstellung HA 7 I</vt:lpstr>
      <vt:lpstr>Vorstellung HA 7 II</vt:lpstr>
      <vt:lpstr>Vorstellung HA 7 III</vt:lpstr>
      <vt:lpstr>Model – View – Controller (MVC) I</vt:lpstr>
      <vt:lpstr>MVC II</vt:lpstr>
      <vt:lpstr>MVC III</vt:lpstr>
      <vt:lpstr>MVC IV </vt:lpstr>
      <vt:lpstr>MVC V</vt:lpstr>
      <vt:lpstr>Praktische Übung:</vt:lpstr>
      <vt:lpstr>Ende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Programmiermethodik  Übung 2</dc:title>
  <dc:creator>ascharf</dc:creator>
  <cp:lastModifiedBy>ascharf</cp:lastModifiedBy>
  <cp:revision>101</cp:revision>
  <dcterms:created xsi:type="dcterms:W3CDTF">2010-04-23T07:32:08Z</dcterms:created>
  <dcterms:modified xsi:type="dcterms:W3CDTF">2010-06-15T09:43:39Z</dcterms:modified>
</cp:coreProperties>
</file>