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8" r:id="rId4"/>
    <p:sldId id="269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83" r:id="rId13"/>
    <p:sldId id="280" r:id="rId14"/>
    <p:sldId id="284" r:id="rId15"/>
    <p:sldId id="294" r:id="rId16"/>
    <p:sldId id="296" r:id="rId17"/>
    <p:sldId id="297" r:id="rId18"/>
    <p:sldId id="285" r:id="rId19"/>
    <p:sldId id="282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67" r:id="rId2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D5B"/>
    <a:srgbClr val="9BBB59"/>
    <a:srgbClr val="C00000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44" autoAdjust="0"/>
  </p:normalViewPr>
  <p:slideViewPr>
    <p:cSldViewPr>
      <p:cViewPr>
        <p:scale>
          <a:sx n="100" d="100"/>
          <a:sy n="100" d="100"/>
        </p:scale>
        <p:origin x="-189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D3103C-0EA8-4A19-A355-80345F67AD32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6231D-29D3-4AA4-BA7E-992CC77EBB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817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27098-2D28-4542-8455-1A6F4300CF36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021DB-5D6E-453B-9FEE-2E07DB6D2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880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F0166-4B5B-4F7D-A4DD-4FB52548AD1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10</a:t>
            </a:r>
            <a:r>
              <a:rPr lang="de-DE" baseline="0" dirty="0" smtClean="0"/>
              <a:t> 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021DB-5D6E-453B-9FEE-2E07DB6D2F9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51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20 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021DB-5D6E-453B-9FEE-2E07DB6D2F96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0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142875"/>
            <a:ext cx="15001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EA2C43-93BA-45CA-B034-3783E95E1D97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1D88C8-7586-43C9-983F-63F554AF25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DFEE57-7036-4823-ABE7-A7EB2D8491A6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2BE562-013F-4AB3-84EB-D1B4B6BE50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1438"/>
            <a:ext cx="13319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Programmiermethodik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SS 2011 – Übung 3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20.05.2011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3F981F-D499-4A68-9BE0-2A24A7467E62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00660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044E99-5B09-4995-A3C6-F84F99FBA4BB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7E0C8A-F0BF-4B90-BF47-A498A3BBB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EA6916-4449-40E0-94F3-CD8908C15787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B44E7F-1E54-4ACC-B352-51BA2ABFAC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C687BE-3108-4192-9E7C-1EC908776D17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882E8D-4A03-4DC9-AEE6-3FDE7FB8F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4A5947-C38C-485B-B2F1-78A4020DE40F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B2E014-B20A-4CF2-9D32-E229A6DEB1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29F921-CA0D-445D-A182-4BD82B1D2057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F8284A-06B6-4A81-99E7-47F8C2BE4C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B0F42-71CA-4FA1-BE0F-B14F641F44DB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F1494E-6C53-4F11-A0A3-5124FDDAE4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8317BA-D030-4A3B-A563-87AF4E2BB798}" type="datetimeFigureOut">
              <a:rPr lang="de-DE"/>
              <a:pPr>
                <a:defRPr/>
              </a:pPr>
              <a:t>20.05.2011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88A632-0742-4C83-A701-D05A956C75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.eecs.uni-kassel.de/se/fileadmin/se/projects/eDOBS/updat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eblog.cs.uni-kassel.de/wp-content/uploads/2011/05/PMSS11LudoEclipseProject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Programmiermethodik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Übung 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Sommersemester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andreas.scharf@cs.uni-kassel.de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/>
          <a:lstStyle/>
          <a:p>
            <a:r>
              <a:rPr lang="de-DE" dirty="0" smtClean="0"/>
              <a:t>Mögliche Implementierung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Verifikation durch Zetteltest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1928802"/>
            <a:ext cx="61436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getPlayer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player.getDice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if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!= </a:t>
            </a:r>
            <a:r>
              <a:rPr lang="de-DE" sz="14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dice.getPips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de-DE" sz="1400" dirty="0">
              <a:latin typeface="Courier New"/>
            </a:endParaRP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while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&gt; 0)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curF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getIsOn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curF.getTo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setIsOn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--;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VI - Zetteltest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Zetteltest</a:t>
            </a:r>
          </a:p>
          <a:p>
            <a:pPr lvl="1"/>
            <a:r>
              <a:rPr lang="de-DE" dirty="0" smtClean="0"/>
              <a:t>Hilft Methoden zu verstehen</a:t>
            </a:r>
          </a:p>
          <a:p>
            <a:pPr lvl="1"/>
            <a:r>
              <a:rPr lang="de-DE" dirty="0" smtClean="0"/>
              <a:t>Fehler aufzudecken</a:t>
            </a:r>
          </a:p>
          <a:p>
            <a:pPr lvl="1"/>
            <a:r>
              <a:rPr lang="de-DE" dirty="0" smtClean="0"/>
              <a:t>Ist „manuelles Debuggen“</a:t>
            </a:r>
          </a:p>
          <a:p>
            <a:r>
              <a:rPr lang="de-DE" dirty="0" smtClean="0"/>
              <a:t>Zetteltest </a:t>
            </a:r>
            <a:r>
              <a:rPr lang="de-DE" dirty="0" smtClean="0">
                <a:solidFill>
                  <a:prstClr val="black"/>
                </a:solidFill>
              </a:rPr>
              <a:t>Methode  </a:t>
            </a:r>
            <a:r>
              <a:rPr lang="de-DE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de-DE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3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solidFill>
                  <a:prstClr val="black"/>
                </a:solidFill>
              </a:rPr>
              <a:t>der Klasse </a:t>
            </a:r>
            <a:r>
              <a:rPr lang="de-DE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Stone</a:t>
            </a: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VIII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/>
          <a:lstStyle/>
          <a:p>
            <a:r>
              <a:rPr lang="de-DE" dirty="0" smtClean="0"/>
              <a:t>Mögliche Implementierung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Verifikation durch Zetteltest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142976" y="2285992"/>
            <a:ext cx="4786346" cy="1285884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31000"/>
                </a:schemeClr>
              </a:gs>
              <a:gs pos="80000">
                <a:schemeClr val="accent3">
                  <a:shade val="93000"/>
                  <a:satMod val="130000"/>
                  <a:alpha val="31000"/>
                </a:schemeClr>
              </a:gs>
              <a:gs pos="100000">
                <a:schemeClr val="accent3">
                  <a:shade val="94000"/>
                  <a:satMod val="135000"/>
                  <a:alpha val="3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71472" y="1928802"/>
            <a:ext cx="61436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getPlayer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player.getDice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if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!= </a:t>
            </a:r>
            <a:r>
              <a:rPr lang="de-DE" sz="14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dice.getPips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de-DE" sz="1400" dirty="0">
              <a:latin typeface="Courier New"/>
            </a:endParaRP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while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&gt; 0)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curF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getIsOn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curF.getTo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setIsOn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--;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IX - Zetteltest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28596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f1:Field</a:t>
            </a:r>
            <a:endParaRPr lang="de-DE" sz="2400" u="sng" dirty="0"/>
          </a:p>
        </p:txBody>
      </p:sp>
      <p:sp>
        <p:nvSpPr>
          <p:cNvPr id="9" name="Rechteck 8"/>
          <p:cNvSpPr/>
          <p:nvPr/>
        </p:nvSpPr>
        <p:spPr>
          <a:xfrm>
            <a:off x="3071802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f2:Field</a:t>
            </a:r>
            <a:endParaRPr lang="de-DE" sz="2400" u="sng" dirty="0"/>
          </a:p>
        </p:txBody>
      </p:sp>
      <p:cxnSp>
        <p:nvCxnSpPr>
          <p:cNvPr id="10" name="Gewinkelte Verbindung 9"/>
          <p:cNvCxnSpPr>
            <a:stCxn id="8" idx="3"/>
            <a:endCxn id="9" idx="1"/>
          </p:cNvCxnSpPr>
          <p:nvPr/>
        </p:nvCxnSpPr>
        <p:spPr>
          <a:xfrm>
            <a:off x="2214546" y="1783313"/>
            <a:ext cx="857256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887421" y="1772816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5500694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f3:Field</a:t>
            </a:r>
            <a:endParaRPr lang="de-DE" sz="2400" u="sng" dirty="0"/>
          </a:p>
        </p:txBody>
      </p:sp>
      <p:sp>
        <p:nvSpPr>
          <p:cNvPr id="25" name="Rechteck 24"/>
          <p:cNvSpPr/>
          <p:nvPr/>
        </p:nvSpPr>
        <p:spPr>
          <a:xfrm>
            <a:off x="7072330" y="2428868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f4:Field</a:t>
            </a:r>
            <a:endParaRPr lang="de-DE" sz="2400" u="sng" dirty="0"/>
          </a:p>
        </p:txBody>
      </p:sp>
      <p:sp>
        <p:nvSpPr>
          <p:cNvPr id="34" name="Textfeld 33"/>
          <p:cNvSpPr txBox="1"/>
          <p:nvPr/>
        </p:nvSpPr>
        <p:spPr>
          <a:xfrm>
            <a:off x="2028817" y="1152525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cxnSp>
        <p:nvCxnSpPr>
          <p:cNvPr id="37" name="Gewinkelte Verbindung 36"/>
          <p:cNvCxnSpPr>
            <a:stCxn id="9" idx="3"/>
            <a:endCxn id="24" idx="1"/>
          </p:cNvCxnSpPr>
          <p:nvPr/>
        </p:nvCxnSpPr>
        <p:spPr>
          <a:xfrm>
            <a:off x="4857752" y="1783313"/>
            <a:ext cx="642942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winkelte Verbindung 39"/>
          <p:cNvCxnSpPr>
            <a:stCxn id="24" idx="3"/>
            <a:endCxn id="25" idx="0"/>
          </p:cNvCxnSpPr>
          <p:nvPr/>
        </p:nvCxnSpPr>
        <p:spPr>
          <a:xfrm>
            <a:off x="7286644" y="1783313"/>
            <a:ext cx="678661" cy="64555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7500958" y="1357298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>
            <a:off x="3143240" y="307181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s:Stone</a:t>
            </a:r>
            <a:endParaRPr lang="de-DE" sz="2400" u="sng" dirty="0"/>
          </a:p>
        </p:txBody>
      </p:sp>
      <p:sp>
        <p:nvSpPr>
          <p:cNvPr id="45" name="Rechteck 44"/>
          <p:cNvSpPr/>
          <p:nvPr/>
        </p:nvSpPr>
        <p:spPr>
          <a:xfrm>
            <a:off x="3143240" y="450057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err="1" smtClean="0"/>
              <a:t>sp:Player</a:t>
            </a:r>
            <a:endParaRPr lang="de-DE" sz="2400" u="sng" dirty="0"/>
          </a:p>
        </p:txBody>
      </p:sp>
      <p:grpSp>
        <p:nvGrpSpPr>
          <p:cNvPr id="3" name="Gruppieren 48"/>
          <p:cNvGrpSpPr/>
          <p:nvPr/>
        </p:nvGrpSpPr>
        <p:grpSpPr>
          <a:xfrm>
            <a:off x="357158" y="5072074"/>
            <a:ext cx="1928826" cy="1137781"/>
            <a:chOff x="2428860" y="2643182"/>
            <a:chExt cx="1928826" cy="1137781"/>
          </a:xfrm>
        </p:grpSpPr>
        <p:sp>
          <p:nvSpPr>
            <p:cNvPr id="46" name="Rechteck 45"/>
            <p:cNvSpPr/>
            <p:nvPr/>
          </p:nvSpPr>
          <p:spPr>
            <a:xfrm>
              <a:off x="2428860" y="2643182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u="sng" dirty="0" smtClean="0"/>
                <a:t>d: </a:t>
              </a:r>
              <a:r>
                <a:rPr lang="de-DE" sz="2400" u="sng" dirty="0" err="1" smtClean="0"/>
                <a:t>Dice</a:t>
              </a:r>
              <a:endParaRPr lang="de-DE" sz="2400" u="sng" dirty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428860" y="3214686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 smtClean="0"/>
                <a:t>pips</a:t>
              </a:r>
              <a:r>
                <a:rPr lang="de-DE" sz="2400" dirty="0" smtClean="0"/>
                <a:t> == 2</a:t>
              </a:r>
              <a:endParaRPr lang="de-DE" sz="2400" dirty="0"/>
            </a:p>
          </p:txBody>
        </p:sp>
      </p:grpSp>
      <p:cxnSp>
        <p:nvCxnSpPr>
          <p:cNvPr id="50" name="Gewinkelte Verbindung 49"/>
          <p:cNvCxnSpPr>
            <a:stCxn id="45" idx="1"/>
            <a:endCxn id="46" idx="0"/>
          </p:cNvCxnSpPr>
          <p:nvPr/>
        </p:nvCxnSpPr>
        <p:spPr>
          <a:xfrm rot="10800000" flipV="1">
            <a:off x="1321572" y="4783708"/>
            <a:ext cx="1821669" cy="28836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45" idx="0"/>
            <a:endCxn id="44" idx="2"/>
          </p:cNvCxnSpPr>
          <p:nvPr/>
        </p:nvCxnSpPr>
        <p:spPr>
          <a:xfrm rot="5400000" flipH="1" flipV="1">
            <a:off x="3604974" y="4069329"/>
            <a:ext cx="862483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Gewinkelte Verbindung 55"/>
          <p:cNvCxnSpPr>
            <a:stCxn id="44" idx="1"/>
            <a:endCxn id="8" idx="2"/>
          </p:cNvCxnSpPr>
          <p:nvPr/>
        </p:nvCxnSpPr>
        <p:spPr>
          <a:xfrm rot="10800000">
            <a:off x="1321572" y="2066451"/>
            <a:ext cx="1821669" cy="1288498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1643042" y="2928934"/>
            <a:ext cx="6591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isOn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4071934" y="3857628"/>
            <a:ext cx="85151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smtClean="0"/>
              <a:t>besitzt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43042" y="4357694"/>
            <a:ext cx="92845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wuerfel</a:t>
            </a:r>
            <a:endParaRPr lang="de-DE" dirty="0"/>
          </a:p>
        </p:txBody>
      </p:sp>
      <p:grpSp>
        <p:nvGrpSpPr>
          <p:cNvPr id="47" name="Gruppieren 46"/>
          <p:cNvGrpSpPr/>
          <p:nvPr/>
        </p:nvGrpSpPr>
        <p:grpSpPr>
          <a:xfrm>
            <a:off x="4500562" y="2643182"/>
            <a:ext cx="928694" cy="571504"/>
            <a:chOff x="4500562" y="2643182"/>
            <a:chExt cx="928694" cy="571504"/>
          </a:xfrm>
        </p:grpSpPr>
        <p:sp>
          <p:nvSpPr>
            <p:cNvPr id="20" name="Gefaltete Ecke 19"/>
            <p:cNvSpPr/>
            <p:nvPr/>
          </p:nvSpPr>
          <p:spPr>
            <a:xfrm rot="10800000">
              <a:off x="4500562" y="2643182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14876" y="2786058"/>
              <a:ext cx="53572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this</a:t>
              </a:r>
              <a:endParaRPr lang="de-DE" b="1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4643438" y="4071942"/>
            <a:ext cx="1143008" cy="571504"/>
            <a:chOff x="4643438" y="4071942"/>
            <a:chExt cx="1143008" cy="571504"/>
          </a:xfrm>
        </p:grpSpPr>
        <p:sp>
          <p:nvSpPr>
            <p:cNvPr id="22" name="Gefaltete Ecke 21"/>
            <p:cNvSpPr/>
            <p:nvPr/>
          </p:nvSpPr>
          <p:spPr>
            <a:xfrm rot="10800000">
              <a:off x="4643438" y="40719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786314" y="4214818"/>
              <a:ext cx="86433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player</a:t>
              </a:r>
              <a:endParaRPr lang="de-DE" b="1" dirty="0"/>
            </a:p>
          </p:txBody>
        </p:sp>
      </p:grpSp>
      <p:grpSp>
        <p:nvGrpSpPr>
          <p:cNvPr id="4" name="Gruppieren 63"/>
          <p:cNvGrpSpPr/>
          <p:nvPr/>
        </p:nvGrpSpPr>
        <p:grpSpPr>
          <a:xfrm>
            <a:off x="114291" y="4638674"/>
            <a:ext cx="1143008" cy="571504"/>
            <a:chOff x="4795838" y="4224342"/>
            <a:chExt cx="1143008" cy="571504"/>
          </a:xfrm>
        </p:grpSpPr>
        <p:sp>
          <p:nvSpPr>
            <p:cNvPr id="62" name="Gefaltete Ecke 61"/>
            <p:cNvSpPr/>
            <p:nvPr/>
          </p:nvSpPr>
          <p:spPr>
            <a:xfrm rot="10800000">
              <a:off x="4795838" y="42243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938714" y="4367218"/>
              <a:ext cx="646331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dice</a:t>
              </a:r>
              <a:endParaRPr lang="de-DE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65" name="Gefaltete Ecke 64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5786446" y="5500702"/>
              <a:ext cx="99257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toMove</a:t>
              </a:r>
              <a:endParaRPr lang="de-DE" b="1" dirty="0"/>
            </a:p>
          </p:txBody>
        </p:sp>
      </p:grpSp>
      <p:sp>
        <p:nvSpPr>
          <p:cNvPr id="67" name="Textfeld 66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2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/>
          <a:lstStyle/>
          <a:p>
            <a:r>
              <a:rPr lang="de-DE" dirty="0" smtClean="0"/>
              <a:t>Mögliche Implementierung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Verifikation durch Zetteltest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1928802"/>
            <a:ext cx="61436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getPlayer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player.getDice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if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!= </a:t>
            </a:r>
            <a:r>
              <a:rPr lang="de-DE" sz="14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dice.getPips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de-DE" sz="1400" dirty="0">
              <a:latin typeface="Courier New"/>
            </a:endParaRP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while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&gt; 0)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curF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getIsOn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curF.getTo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>
                <a:solidFill>
                  <a:schemeClr val="bg1">
                    <a:lumMod val="75000"/>
                  </a:schemeClr>
                </a:solidFill>
                <a:latin typeface="Courier New"/>
              </a:rPr>
              <a:t>setIsOn</a:t>
            </a:r>
            <a:r>
              <a:rPr lang="de-DE" sz="1400" dirty="0">
                <a:solidFill>
                  <a:schemeClr val="bg1">
                    <a:lumMod val="75000"/>
                  </a:schemeClr>
                </a:solidFill>
                <a:latin typeface="Courier New"/>
              </a:rPr>
              <a:t>(</a:t>
            </a:r>
            <a:r>
              <a:rPr lang="de-DE" sz="1400" dirty="0" err="1">
                <a:solidFill>
                  <a:schemeClr val="bg1">
                    <a:lumMod val="75000"/>
                  </a:schemeClr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chemeClr val="bg1">
                    <a:lumMod val="75000"/>
                  </a:schemeClr>
                </a:solidFill>
                <a:latin typeface="Courier New"/>
              </a:rPr>
              <a:t>);</a:t>
            </a:r>
          </a:p>
          <a:p>
            <a:r>
              <a:rPr lang="de-DE" sz="1400" dirty="0">
                <a:solidFill>
                  <a:schemeClr val="bg1">
                    <a:lumMod val="75000"/>
                  </a:schemeClr>
                </a:solidFill>
                <a:latin typeface="Courier New"/>
              </a:rPr>
              <a:t>            </a:t>
            </a:r>
            <a:r>
              <a:rPr lang="de-DE" sz="1400" dirty="0" err="1">
                <a:solidFill>
                  <a:schemeClr val="bg1">
                    <a:lumMod val="75000"/>
                  </a:schemeClr>
                </a:solidFill>
                <a:latin typeface="Courier New"/>
              </a:rPr>
              <a:t>toMove</a:t>
            </a:r>
            <a:r>
              <a:rPr lang="de-DE" sz="1400" dirty="0">
                <a:solidFill>
                  <a:schemeClr val="bg1">
                    <a:lumMod val="75000"/>
                  </a:schemeClr>
                </a:solidFill>
                <a:latin typeface="Courier New"/>
              </a:rPr>
              <a:t>--;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4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8" name="Gefaltete Ecke 7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786446" y="5500702"/>
              <a:ext cx="99257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toMove</a:t>
              </a:r>
              <a:endParaRPr lang="de-DE" b="1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2</a:t>
            </a:r>
            <a:endParaRPr lang="de-DE" sz="2000" dirty="0"/>
          </a:p>
        </p:txBody>
      </p:sp>
      <p:sp>
        <p:nvSpPr>
          <p:cNvPr id="5" name="Pfeil nach unten 4"/>
          <p:cNvSpPr/>
          <p:nvPr/>
        </p:nvSpPr>
        <p:spPr>
          <a:xfrm>
            <a:off x="1242914" y="3742370"/>
            <a:ext cx="288032" cy="79208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XI - Zetteltest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28596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f1:Field</a:t>
            </a:r>
            <a:endParaRPr lang="de-DE" sz="2400" u="sng" dirty="0"/>
          </a:p>
        </p:txBody>
      </p:sp>
      <p:sp>
        <p:nvSpPr>
          <p:cNvPr id="9" name="Rechteck 8"/>
          <p:cNvSpPr/>
          <p:nvPr/>
        </p:nvSpPr>
        <p:spPr>
          <a:xfrm>
            <a:off x="3071802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f2:Field</a:t>
            </a:r>
            <a:endParaRPr lang="de-DE" sz="2400" u="sng" dirty="0"/>
          </a:p>
        </p:txBody>
      </p:sp>
      <p:cxnSp>
        <p:nvCxnSpPr>
          <p:cNvPr id="10" name="Gewinkelte Verbindung 9"/>
          <p:cNvCxnSpPr>
            <a:stCxn id="8" idx="3"/>
            <a:endCxn id="9" idx="1"/>
          </p:cNvCxnSpPr>
          <p:nvPr/>
        </p:nvCxnSpPr>
        <p:spPr>
          <a:xfrm>
            <a:off x="2214546" y="1783313"/>
            <a:ext cx="857256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887421" y="1772816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5500694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f3:Field</a:t>
            </a:r>
            <a:endParaRPr lang="de-DE" sz="2400" u="sng" dirty="0"/>
          </a:p>
        </p:txBody>
      </p:sp>
      <p:sp>
        <p:nvSpPr>
          <p:cNvPr id="25" name="Rechteck 24"/>
          <p:cNvSpPr/>
          <p:nvPr/>
        </p:nvSpPr>
        <p:spPr>
          <a:xfrm>
            <a:off x="7072330" y="2428868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f4:Field</a:t>
            </a:r>
            <a:endParaRPr lang="de-DE" sz="2400" u="sng" dirty="0"/>
          </a:p>
        </p:txBody>
      </p:sp>
      <p:sp>
        <p:nvSpPr>
          <p:cNvPr id="34" name="Textfeld 33"/>
          <p:cNvSpPr txBox="1"/>
          <p:nvPr/>
        </p:nvSpPr>
        <p:spPr>
          <a:xfrm>
            <a:off x="2028817" y="1152525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cxnSp>
        <p:nvCxnSpPr>
          <p:cNvPr id="37" name="Gewinkelte Verbindung 36"/>
          <p:cNvCxnSpPr>
            <a:stCxn id="9" idx="3"/>
            <a:endCxn id="24" idx="1"/>
          </p:cNvCxnSpPr>
          <p:nvPr/>
        </p:nvCxnSpPr>
        <p:spPr>
          <a:xfrm>
            <a:off x="4857752" y="1783313"/>
            <a:ext cx="642942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winkelte Verbindung 39"/>
          <p:cNvCxnSpPr>
            <a:stCxn id="24" idx="3"/>
            <a:endCxn id="25" idx="0"/>
          </p:cNvCxnSpPr>
          <p:nvPr/>
        </p:nvCxnSpPr>
        <p:spPr>
          <a:xfrm>
            <a:off x="7286644" y="1783313"/>
            <a:ext cx="678661" cy="64555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7500958" y="1357298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>
            <a:off x="3143240" y="307181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s:Stone</a:t>
            </a:r>
            <a:endParaRPr lang="de-DE" sz="2400" u="sng" dirty="0"/>
          </a:p>
        </p:txBody>
      </p:sp>
      <p:sp>
        <p:nvSpPr>
          <p:cNvPr id="45" name="Rechteck 44"/>
          <p:cNvSpPr/>
          <p:nvPr/>
        </p:nvSpPr>
        <p:spPr>
          <a:xfrm>
            <a:off x="3143240" y="450057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err="1" smtClean="0"/>
              <a:t>sp:Player</a:t>
            </a:r>
            <a:endParaRPr lang="de-DE" sz="2400" u="sng" dirty="0"/>
          </a:p>
        </p:txBody>
      </p:sp>
      <p:grpSp>
        <p:nvGrpSpPr>
          <p:cNvPr id="3" name="Gruppieren 48"/>
          <p:cNvGrpSpPr/>
          <p:nvPr/>
        </p:nvGrpSpPr>
        <p:grpSpPr>
          <a:xfrm>
            <a:off x="357158" y="5072074"/>
            <a:ext cx="1928826" cy="1137781"/>
            <a:chOff x="2428860" y="2643182"/>
            <a:chExt cx="1928826" cy="1137781"/>
          </a:xfrm>
        </p:grpSpPr>
        <p:sp>
          <p:nvSpPr>
            <p:cNvPr id="46" name="Rechteck 45"/>
            <p:cNvSpPr/>
            <p:nvPr/>
          </p:nvSpPr>
          <p:spPr>
            <a:xfrm>
              <a:off x="2428860" y="2643182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u="sng" dirty="0" smtClean="0"/>
                <a:t>d: </a:t>
              </a:r>
              <a:r>
                <a:rPr lang="de-DE" sz="2400" u="sng" dirty="0" err="1" smtClean="0"/>
                <a:t>Dice</a:t>
              </a:r>
              <a:endParaRPr lang="de-DE" sz="2400" u="sng" dirty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428860" y="3214686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 smtClean="0"/>
                <a:t>pips</a:t>
              </a:r>
              <a:r>
                <a:rPr lang="de-DE" sz="2400" dirty="0" smtClean="0"/>
                <a:t> == 2</a:t>
              </a:r>
              <a:endParaRPr lang="de-DE" sz="2400" dirty="0"/>
            </a:p>
          </p:txBody>
        </p:sp>
      </p:grpSp>
      <p:cxnSp>
        <p:nvCxnSpPr>
          <p:cNvPr id="50" name="Gewinkelte Verbindung 49"/>
          <p:cNvCxnSpPr>
            <a:stCxn id="45" idx="1"/>
            <a:endCxn id="46" idx="0"/>
          </p:cNvCxnSpPr>
          <p:nvPr/>
        </p:nvCxnSpPr>
        <p:spPr>
          <a:xfrm rot="10800000" flipV="1">
            <a:off x="1321572" y="4783708"/>
            <a:ext cx="1821669" cy="28836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45" idx="0"/>
            <a:endCxn id="44" idx="2"/>
          </p:cNvCxnSpPr>
          <p:nvPr/>
        </p:nvCxnSpPr>
        <p:spPr>
          <a:xfrm rot="5400000" flipH="1" flipV="1">
            <a:off x="3604974" y="4069329"/>
            <a:ext cx="862483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Gewinkelte Verbindung 55"/>
          <p:cNvCxnSpPr>
            <a:stCxn id="44" idx="1"/>
            <a:endCxn id="8" idx="2"/>
          </p:cNvCxnSpPr>
          <p:nvPr/>
        </p:nvCxnSpPr>
        <p:spPr>
          <a:xfrm rot="10800000">
            <a:off x="1321572" y="2066451"/>
            <a:ext cx="1821669" cy="1288498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1643042" y="2928934"/>
            <a:ext cx="6591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isOn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4071934" y="3857628"/>
            <a:ext cx="85151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smtClean="0"/>
              <a:t>besitzt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43042" y="4357694"/>
            <a:ext cx="92845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wuerfel</a:t>
            </a:r>
            <a:endParaRPr lang="de-DE" dirty="0"/>
          </a:p>
        </p:txBody>
      </p:sp>
      <p:grpSp>
        <p:nvGrpSpPr>
          <p:cNvPr id="47" name="Gruppieren 46"/>
          <p:cNvGrpSpPr/>
          <p:nvPr/>
        </p:nvGrpSpPr>
        <p:grpSpPr>
          <a:xfrm>
            <a:off x="4500562" y="2643182"/>
            <a:ext cx="928694" cy="571504"/>
            <a:chOff x="4500562" y="2643182"/>
            <a:chExt cx="928694" cy="571504"/>
          </a:xfrm>
        </p:grpSpPr>
        <p:sp>
          <p:nvSpPr>
            <p:cNvPr id="20" name="Gefaltete Ecke 19"/>
            <p:cNvSpPr/>
            <p:nvPr/>
          </p:nvSpPr>
          <p:spPr>
            <a:xfrm rot="10800000">
              <a:off x="4500562" y="2643182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14876" y="2786058"/>
              <a:ext cx="53572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this</a:t>
              </a:r>
              <a:endParaRPr lang="de-DE" b="1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4643438" y="4071942"/>
            <a:ext cx="1143008" cy="571504"/>
            <a:chOff x="4643438" y="4071942"/>
            <a:chExt cx="1143008" cy="571504"/>
          </a:xfrm>
        </p:grpSpPr>
        <p:sp>
          <p:nvSpPr>
            <p:cNvPr id="22" name="Gefaltete Ecke 21"/>
            <p:cNvSpPr/>
            <p:nvPr/>
          </p:nvSpPr>
          <p:spPr>
            <a:xfrm rot="10800000">
              <a:off x="4643438" y="40719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786314" y="4214818"/>
              <a:ext cx="86433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player</a:t>
              </a:r>
              <a:endParaRPr lang="de-DE" b="1" dirty="0"/>
            </a:p>
          </p:txBody>
        </p:sp>
      </p:grpSp>
      <p:grpSp>
        <p:nvGrpSpPr>
          <p:cNvPr id="4" name="Gruppieren 63"/>
          <p:cNvGrpSpPr/>
          <p:nvPr/>
        </p:nvGrpSpPr>
        <p:grpSpPr>
          <a:xfrm>
            <a:off x="114291" y="4638674"/>
            <a:ext cx="1143008" cy="571504"/>
            <a:chOff x="4795838" y="4224342"/>
            <a:chExt cx="1143008" cy="571504"/>
          </a:xfrm>
        </p:grpSpPr>
        <p:sp>
          <p:nvSpPr>
            <p:cNvPr id="62" name="Gefaltete Ecke 61"/>
            <p:cNvSpPr/>
            <p:nvPr/>
          </p:nvSpPr>
          <p:spPr>
            <a:xfrm rot="10800000">
              <a:off x="4795838" y="42243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938714" y="4367218"/>
              <a:ext cx="646331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dice</a:t>
              </a:r>
              <a:endParaRPr lang="de-DE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65" name="Gefaltete Ecke 64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5786446" y="5500702"/>
              <a:ext cx="99257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toMove</a:t>
              </a:r>
              <a:endParaRPr lang="de-DE" b="1" dirty="0"/>
            </a:p>
          </p:txBody>
        </p:sp>
      </p:grpSp>
      <p:sp>
        <p:nvSpPr>
          <p:cNvPr id="67" name="Textfeld 66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2</a:t>
            </a:r>
            <a:endParaRPr lang="de-DE" sz="2000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285720" y="1071546"/>
            <a:ext cx="928694" cy="571504"/>
            <a:chOff x="6215074" y="3571876"/>
            <a:chExt cx="928694" cy="571504"/>
          </a:xfrm>
        </p:grpSpPr>
        <p:sp>
          <p:nvSpPr>
            <p:cNvPr id="35" name="Gefaltete Ecke 34"/>
            <p:cNvSpPr/>
            <p:nvPr/>
          </p:nvSpPr>
          <p:spPr>
            <a:xfrm rot="10800000">
              <a:off x="6215074" y="3571876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429388" y="3714752"/>
              <a:ext cx="68480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curF</a:t>
              </a:r>
              <a:endParaRPr lang="de-DE" b="1" dirty="0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3500430" y="1071546"/>
            <a:ext cx="1633550" cy="571504"/>
            <a:chOff x="4652962" y="2795582"/>
            <a:chExt cx="1633550" cy="571504"/>
          </a:xfrm>
        </p:grpSpPr>
        <p:sp>
          <p:nvSpPr>
            <p:cNvPr id="38" name="Gefaltete Ecke 37"/>
            <p:cNvSpPr/>
            <p:nvPr/>
          </p:nvSpPr>
          <p:spPr>
            <a:xfrm rot="10800000">
              <a:off x="4652962" y="2795582"/>
              <a:ext cx="1633550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4867276" y="2938458"/>
              <a:ext cx="94128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toField</a:t>
              </a:r>
              <a:endParaRPr lang="de-DE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344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XIII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/>
          <a:lstStyle/>
          <a:p>
            <a:r>
              <a:rPr lang="de-DE" dirty="0" smtClean="0"/>
              <a:t>Mögliche Implementierung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Verifikation durch Zetteltest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1928802"/>
            <a:ext cx="61436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getPlayer</a:t>
            </a:r>
            <a:r>
              <a:rPr lang="de-DE" sz="14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player.getDice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if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!= </a:t>
            </a:r>
            <a:r>
              <a:rPr lang="de-DE" sz="14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dice.getPips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de-DE" sz="1400" dirty="0">
              <a:latin typeface="Courier New"/>
            </a:endParaRP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>
                <a:solidFill>
                  <a:srgbClr val="7F0055"/>
                </a:solidFill>
                <a:latin typeface="Courier New"/>
              </a:rPr>
              <a:t>while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DE" sz="1400" b="1" dirty="0" err="1">
                <a:solidFill>
                  <a:srgbClr val="000000"/>
                </a:solidFill>
                <a:latin typeface="Courier New"/>
              </a:rPr>
              <a:t>toMove</a:t>
            </a:r>
            <a:r>
              <a:rPr lang="de-DE" sz="1400" b="1" dirty="0">
                <a:solidFill>
                  <a:srgbClr val="000000"/>
                </a:solidFill>
                <a:latin typeface="Courier New"/>
              </a:rPr>
              <a:t> &gt; 0)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{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curF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getIsOn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Field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toField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/>
              </a:rPr>
              <a:t>curF.getTo</a:t>
            </a:r>
            <a:r>
              <a:rPr lang="de-DE" sz="1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>
                <a:latin typeface="Courier New"/>
              </a:rPr>
              <a:t>setIsOn</a:t>
            </a:r>
            <a:r>
              <a:rPr lang="de-DE" sz="1400" dirty="0">
                <a:latin typeface="Courier New"/>
              </a:rPr>
              <a:t>(</a:t>
            </a:r>
            <a:r>
              <a:rPr lang="de-DE" sz="1400" dirty="0" err="1">
                <a:latin typeface="Courier New"/>
              </a:rPr>
              <a:t>toField</a:t>
            </a:r>
            <a:r>
              <a:rPr lang="de-DE" sz="1400" dirty="0">
                <a:latin typeface="Courier New"/>
              </a:rPr>
              <a:t>);</a:t>
            </a:r>
          </a:p>
          <a:p>
            <a:r>
              <a:rPr lang="de-DE" sz="1400" dirty="0">
                <a:latin typeface="Courier New"/>
              </a:rPr>
              <a:t>            </a:t>
            </a:r>
            <a:r>
              <a:rPr lang="de-DE" sz="1400" dirty="0" err="1">
                <a:latin typeface="Courier New"/>
              </a:rPr>
              <a:t>toMove</a:t>
            </a:r>
            <a:r>
              <a:rPr lang="de-DE" sz="1400" dirty="0">
                <a:latin typeface="Courier New"/>
              </a:rPr>
              <a:t>--;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4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8" name="Gefaltete Ecke 7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786446" y="5500702"/>
              <a:ext cx="99257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toMove</a:t>
              </a:r>
              <a:endParaRPr lang="de-DE" b="1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1</a:t>
            </a:r>
            <a:endParaRPr lang="de-DE" sz="2000" dirty="0"/>
          </a:p>
        </p:txBody>
      </p:sp>
      <p:sp>
        <p:nvSpPr>
          <p:cNvPr id="5" name="Pfeil nach unten 4"/>
          <p:cNvSpPr/>
          <p:nvPr/>
        </p:nvSpPr>
        <p:spPr>
          <a:xfrm>
            <a:off x="1242914" y="4539022"/>
            <a:ext cx="288032" cy="39604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0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XIV - Zetteltest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28596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f1:Field</a:t>
            </a:r>
            <a:endParaRPr lang="de-DE" sz="2400" u="sng" dirty="0"/>
          </a:p>
        </p:txBody>
      </p:sp>
      <p:sp>
        <p:nvSpPr>
          <p:cNvPr id="9" name="Rechteck 8"/>
          <p:cNvSpPr/>
          <p:nvPr/>
        </p:nvSpPr>
        <p:spPr>
          <a:xfrm>
            <a:off x="3071802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f2:Field</a:t>
            </a:r>
            <a:endParaRPr lang="de-DE" sz="2400" u="sng" dirty="0"/>
          </a:p>
        </p:txBody>
      </p:sp>
      <p:cxnSp>
        <p:nvCxnSpPr>
          <p:cNvPr id="10" name="Gewinkelte Verbindung 9"/>
          <p:cNvCxnSpPr>
            <a:stCxn id="8" idx="3"/>
            <a:endCxn id="9" idx="1"/>
          </p:cNvCxnSpPr>
          <p:nvPr/>
        </p:nvCxnSpPr>
        <p:spPr>
          <a:xfrm>
            <a:off x="2214546" y="1783313"/>
            <a:ext cx="857256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887421" y="1772816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5500694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f3:Field</a:t>
            </a:r>
            <a:endParaRPr lang="de-DE" sz="2400" u="sng" dirty="0"/>
          </a:p>
        </p:txBody>
      </p:sp>
      <p:sp>
        <p:nvSpPr>
          <p:cNvPr id="25" name="Rechteck 24"/>
          <p:cNvSpPr/>
          <p:nvPr/>
        </p:nvSpPr>
        <p:spPr>
          <a:xfrm>
            <a:off x="7072330" y="2428868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f4:Field</a:t>
            </a:r>
            <a:endParaRPr lang="de-DE" sz="2400" u="sng" dirty="0"/>
          </a:p>
        </p:txBody>
      </p:sp>
      <p:sp>
        <p:nvSpPr>
          <p:cNvPr id="34" name="Textfeld 33"/>
          <p:cNvSpPr txBox="1"/>
          <p:nvPr/>
        </p:nvSpPr>
        <p:spPr>
          <a:xfrm>
            <a:off x="2028817" y="1152525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cxnSp>
        <p:nvCxnSpPr>
          <p:cNvPr id="37" name="Gewinkelte Verbindung 36"/>
          <p:cNvCxnSpPr>
            <a:stCxn id="9" idx="3"/>
            <a:endCxn id="24" idx="1"/>
          </p:cNvCxnSpPr>
          <p:nvPr/>
        </p:nvCxnSpPr>
        <p:spPr>
          <a:xfrm>
            <a:off x="4857752" y="1783313"/>
            <a:ext cx="642942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winkelte Verbindung 39"/>
          <p:cNvCxnSpPr>
            <a:stCxn id="24" idx="3"/>
            <a:endCxn id="25" idx="0"/>
          </p:cNvCxnSpPr>
          <p:nvPr/>
        </p:nvCxnSpPr>
        <p:spPr>
          <a:xfrm>
            <a:off x="7286644" y="1783313"/>
            <a:ext cx="678661" cy="64555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7500958" y="1357298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>
            <a:off x="3143240" y="307181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s:Stone</a:t>
            </a:r>
            <a:endParaRPr lang="de-DE" sz="2400" u="sng" dirty="0"/>
          </a:p>
        </p:txBody>
      </p:sp>
      <p:sp>
        <p:nvSpPr>
          <p:cNvPr id="45" name="Rechteck 44"/>
          <p:cNvSpPr/>
          <p:nvPr/>
        </p:nvSpPr>
        <p:spPr>
          <a:xfrm>
            <a:off x="3143240" y="450057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err="1" smtClean="0"/>
              <a:t>sp:Player</a:t>
            </a:r>
            <a:endParaRPr lang="de-DE" sz="2400" u="sng" dirty="0"/>
          </a:p>
        </p:txBody>
      </p:sp>
      <p:grpSp>
        <p:nvGrpSpPr>
          <p:cNvPr id="3" name="Gruppieren 48"/>
          <p:cNvGrpSpPr/>
          <p:nvPr/>
        </p:nvGrpSpPr>
        <p:grpSpPr>
          <a:xfrm>
            <a:off x="357158" y="5072074"/>
            <a:ext cx="1928826" cy="1137781"/>
            <a:chOff x="2428860" y="2643182"/>
            <a:chExt cx="1928826" cy="1137781"/>
          </a:xfrm>
        </p:grpSpPr>
        <p:sp>
          <p:nvSpPr>
            <p:cNvPr id="46" name="Rechteck 45"/>
            <p:cNvSpPr/>
            <p:nvPr/>
          </p:nvSpPr>
          <p:spPr>
            <a:xfrm>
              <a:off x="2428860" y="2643182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u="sng" dirty="0" smtClean="0"/>
                <a:t>d: </a:t>
              </a:r>
              <a:r>
                <a:rPr lang="de-DE" sz="2400" u="sng" dirty="0" err="1" smtClean="0"/>
                <a:t>Dice</a:t>
              </a:r>
              <a:endParaRPr lang="de-DE" sz="2400" u="sng" dirty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428860" y="3214686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 smtClean="0"/>
                <a:t>pips</a:t>
              </a:r>
              <a:r>
                <a:rPr lang="de-DE" sz="2400" dirty="0" smtClean="0"/>
                <a:t> == 2</a:t>
              </a:r>
              <a:endParaRPr lang="de-DE" sz="2400" dirty="0"/>
            </a:p>
          </p:txBody>
        </p:sp>
      </p:grpSp>
      <p:cxnSp>
        <p:nvCxnSpPr>
          <p:cNvPr id="50" name="Gewinkelte Verbindung 49"/>
          <p:cNvCxnSpPr>
            <a:stCxn id="45" idx="1"/>
            <a:endCxn id="46" idx="0"/>
          </p:cNvCxnSpPr>
          <p:nvPr/>
        </p:nvCxnSpPr>
        <p:spPr>
          <a:xfrm rot="10800000" flipV="1">
            <a:off x="1321572" y="4783708"/>
            <a:ext cx="1821669" cy="28836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45" idx="0"/>
            <a:endCxn id="44" idx="2"/>
          </p:cNvCxnSpPr>
          <p:nvPr/>
        </p:nvCxnSpPr>
        <p:spPr>
          <a:xfrm rot="5400000" flipH="1" flipV="1">
            <a:off x="3604974" y="4069329"/>
            <a:ext cx="862483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Gewinkelte Verbindung 55"/>
          <p:cNvCxnSpPr>
            <a:stCxn id="44" idx="0"/>
            <a:endCxn id="9" idx="2"/>
          </p:cNvCxnSpPr>
          <p:nvPr/>
        </p:nvCxnSpPr>
        <p:spPr>
          <a:xfrm rot="16200000" flipV="1">
            <a:off x="3497817" y="2533412"/>
            <a:ext cx="1005359" cy="7143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3174062" y="2342674"/>
            <a:ext cx="6591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isOn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4071934" y="3857628"/>
            <a:ext cx="85151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smtClean="0"/>
              <a:t>besitzt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43042" y="4357694"/>
            <a:ext cx="92845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wuerfel</a:t>
            </a:r>
            <a:endParaRPr lang="de-DE" dirty="0"/>
          </a:p>
        </p:txBody>
      </p:sp>
      <p:grpSp>
        <p:nvGrpSpPr>
          <p:cNvPr id="47" name="Gruppieren 46"/>
          <p:cNvGrpSpPr/>
          <p:nvPr/>
        </p:nvGrpSpPr>
        <p:grpSpPr>
          <a:xfrm>
            <a:off x="4500562" y="2643182"/>
            <a:ext cx="928694" cy="571504"/>
            <a:chOff x="4500562" y="2643182"/>
            <a:chExt cx="928694" cy="571504"/>
          </a:xfrm>
        </p:grpSpPr>
        <p:sp>
          <p:nvSpPr>
            <p:cNvPr id="20" name="Gefaltete Ecke 19"/>
            <p:cNvSpPr/>
            <p:nvPr/>
          </p:nvSpPr>
          <p:spPr>
            <a:xfrm rot="10800000">
              <a:off x="4500562" y="2643182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14876" y="2786058"/>
              <a:ext cx="53572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this</a:t>
              </a:r>
              <a:endParaRPr lang="de-DE" b="1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4643438" y="4071942"/>
            <a:ext cx="1143008" cy="571504"/>
            <a:chOff x="4643438" y="4071942"/>
            <a:chExt cx="1143008" cy="571504"/>
          </a:xfrm>
        </p:grpSpPr>
        <p:sp>
          <p:nvSpPr>
            <p:cNvPr id="22" name="Gefaltete Ecke 21"/>
            <p:cNvSpPr/>
            <p:nvPr/>
          </p:nvSpPr>
          <p:spPr>
            <a:xfrm rot="10800000">
              <a:off x="4643438" y="40719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786314" y="4214818"/>
              <a:ext cx="86433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player</a:t>
              </a:r>
              <a:endParaRPr lang="de-DE" b="1" dirty="0"/>
            </a:p>
          </p:txBody>
        </p:sp>
      </p:grpSp>
      <p:grpSp>
        <p:nvGrpSpPr>
          <p:cNvPr id="4" name="Gruppieren 63"/>
          <p:cNvGrpSpPr/>
          <p:nvPr/>
        </p:nvGrpSpPr>
        <p:grpSpPr>
          <a:xfrm>
            <a:off x="114291" y="4638674"/>
            <a:ext cx="1143008" cy="571504"/>
            <a:chOff x="4795838" y="4224342"/>
            <a:chExt cx="1143008" cy="571504"/>
          </a:xfrm>
        </p:grpSpPr>
        <p:sp>
          <p:nvSpPr>
            <p:cNvPr id="62" name="Gefaltete Ecke 61"/>
            <p:cNvSpPr/>
            <p:nvPr/>
          </p:nvSpPr>
          <p:spPr>
            <a:xfrm rot="10800000">
              <a:off x="4795838" y="42243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938714" y="4367218"/>
              <a:ext cx="646331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dice</a:t>
              </a:r>
              <a:endParaRPr lang="de-DE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65" name="Gefaltete Ecke 64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5786446" y="5500702"/>
              <a:ext cx="99257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toMove</a:t>
              </a:r>
              <a:endParaRPr lang="de-DE" b="1" dirty="0"/>
            </a:p>
          </p:txBody>
        </p:sp>
      </p:grpSp>
      <p:sp>
        <p:nvSpPr>
          <p:cNvPr id="67" name="Textfeld 66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1</a:t>
            </a:r>
            <a:endParaRPr lang="de-DE" sz="2000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285720" y="1071546"/>
            <a:ext cx="928694" cy="571504"/>
            <a:chOff x="6215074" y="3571876"/>
            <a:chExt cx="928694" cy="571504"/>
          </a:xfrm>
        </p:grpSpPr>
        <p:sp>
          <p:nvSpPr>
            <p:cNvPr id="35" name="Gefaltete Ecke 34"/>
            <p:cNvSpPr/>
            <p:nvPr/>
          </p:nvSpPr>
          <p:spPr>
            <a:xfrm rot="10800000">
              <a:off x="6215074" y="3571876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429388" y="3714752"/>
              <a:ext cx="68480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curF</a:t>
              </a:r>
              <a:endParaRPr lang="de-DE" b="1" dirty="0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3500430" y="1071546"/>
            <a:ext cx="1633550" cy="571504"/>
            <a:chOff x="4652962" y="2795582"/>
            <a:chExt cx="1633550" cy="571504"/>
          </a:xfrm>
        </p:grpSpPr>
        <p:sp>
          <p:nvSpPr>
            <p:cNvPr id="38" name="Gefaltete Ecke 37"/>
            <p:cNvSpPr/>
            <p:nvPr/>
          </p:nvSpPr>
          <p:spPr>
            <a:xfrm rot="10800000">
              <a:off x="4652962" y="2795582"/>
              <a:ext cx="1633550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4867276" y="2938458"/>
              <a:ext cx="94128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toField</a:t>
              </a:r>
              <a:endParaRPr lang="de-DE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420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XV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/>
          <a:lstStyle/>
          <a:p>
            <a:r>
              <a:rPr lang="de-DE" dirty="0" smtClean="0"/>
              <a:t>Mögliche Implementierung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Verifikation durch Zetteltest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1928802"/>
            <a:ext cx="61436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 weitersetzen ()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Spieler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spieler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getSpieler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Wuerfel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wuerfel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spieler.getWuerfel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4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400" b="1" dirty="0" err="1" smtClean="0">
                <a:solidFill>
                  <a:srgbClr val="000000"/>
                </a:solidFill>
                <a:latin typeface="Courier New"/>
              </a:rPr>
              <a:t>wuerfel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 != </a:t>
            </a:r>
            <a:r>
              <a:rPr lang="de-DE" sz="1400" b="1" dirty="0" smtClean="0">
                <a:solidFill>
                  <a:srgbClr val="7F0055"/>
                </a:solidFill>
                <a:latin typeface="Courier New"/>
              </a:rPr>
              <a:t>null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{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Courier New"/>
              </a:rPr>
              <a:t>nochGehen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b="1" dirty="0" err="1" smtClean="0">
                <a:solidFill>
                  <a:srgbClr val="000000"/>
                </a:solidFill>
                <a:latin typeface="Courier New"/>
              </a:rPr>
              <a:t>wuerfel.getAugenzahl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de-DE" sz="1400" dirty="0" smtClean="0">
              <a:latin typeface="Courier New"/>
            </a:endParaRP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de-DE" sz="1400" b="1" dirty="0" err="1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400" b="1" dirty="0" err="1" smtClean="0">
                <a:solidFill>
                  <a:srgbClr val="000000"/>
                </a:solidFill>
                <a:latin typeface="Courier New"/>
              </a:rPr>
              <a:t>nochGehen</a:t>
            </a:r>
            <a:r>
              <a:rPr lang="de-DE" sz="1400" b="1" dirty="0" smtClean="0">
                <a:solidFill>
                  <a:srgbClr val="000000"/>
                </a:solidFill>
                <a:latin typeface="Courier New"/>
              </a:rPr>
              <a:t> &gt; 0)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   {</a:t>
            </a:r>
          </a:p>
          <a:p>
            <a:r>
              <a:rPr lang="de-DE" sz="1400" smtClean="0">
                <a:solidFill>
                  <a:srgbClr val="000000"/>
                </a:solidFill>
                <a:latin typeface="Courier New"/>
              </a:rPr>
              <a:t>            Feld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aktF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getStehtAuf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smtClean="0">
                <a:solidFill>
                  <a:srgbClr val="000000"/>
                </a:solidFill>
                <a:latin typeface="Courier New"/>
              </a:rPr>
              <a:t>            Feld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naechstes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aktF.getZu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setStehtAuf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naechstes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de-DE" sz="1400" dirty="0" err="1" smtClean="0">
                <a:solidFill>
                  <a:srgbClr val="000000"/>
                </a:solidFill>
                <a:latin typeface="Courier New"/>
              </a:rPr>
              <a:t>nochGehen</a:t>
            </a:r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--;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   }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DE" sz="1400" dirty="0" smtClean="0">
                <a:solidFill>
                  <a:srgbClr val="000000"/>
                </a:solidFill>
                <a:latin typeface="Courier New"/>
              </a:rPr>
              <a:t>   }</a:t>
            </a:r>
            <a:endParaRPr lang="de-DE" sz="1400" dirty="0"/>
          </a:p>
        </p:txBody>
      </p:sp>
      <p:grpSp>
        <p:nvGrpSpPr>
          <p:cNvPr id="5" name="Gruppieren 6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8" name="Gefaltete Ecke 7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786446" y="5500702"/>
              <a:ext cx="145424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nochGehen</a:t>
              </a:r>
              <a:endParaRPr lang="de-DE" b="1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0</a:t>
            </a:r>
            <a:endParaRPr lang="de-DE" sz="2000" dirty="0"/>
          </a:p>
        </p:txBody>
      </p:sp>
      <p:sp>
        <p:nvSpPr>
          <p:cNvPr id="16" name="Nach unten gekrümmter Pfeil 15"/>
          <p:cNvSpPr/>
          <p:nvPr/>
        </p:nvSpPr>
        <p:spPr>
          <a:xfrm rot="16200000">
            <a:off x="500034" y="4071942"/>
            <a:ext cx="1428760" cy="571504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XVI - Zetteltest</a:t>
            </a:r>
            <a:endParaRPr lang="de-DE" dirty="0"/>
          </a:p>
        </p:txBody>
      </p:sp>
      <p:sp>
        <p:nvSpPr>
          <p:cNvPr id="106" name="Rechteck 105"/>
          <p:cNvSpPr/>
          <p:nvPr/>
        </p:nvSpPr>
        <p:spPr>
          <a:xfrm>
            <a:off x="428596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f1:Field</a:t>
            </a:r>
            <a:endParaRPr lang="de-DE" sz="2400" u="sng" dirty="0"/>
          </a:p>
        </p:txBody>
      </p:sp>
      <p:sp>
        <p:nvSpPr>
          <p:cNvPr id="107" name="Rechteck 106"/>
          <p:cNvSpPr/>
          <p:nvPr/>
        </p:nvSpPr>
        <p:spPr>
          <a:xfrm>
            <a:off x="3071802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f2:Field</a:t>
            </a:r>
            <a:endParaRPr lang="de-DE" sz="2400" u="sng" dirty="0"/>
          </a:p>
        </p:txBody>
      </p:sp>
      <p:cxnSp>
        <p:nvCxnSpPr>
          <p:cNvPr id="108" name="Gewinkelte Verbindung 107"/>
          <p:cNvCxnSpPr>
            <a:stCxn id="106" idx="3"/>
            <a:endCxn id="107" idx="1"/>
          </p:cNvCxnSpPr>
          <p:nvPr/>
        </p:nvCxnSpPr>
        <p:spPr>
          <a:xfrm>
            <a:off x="2214546" y="1783313"/>
            <a:ext cx="857256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Textfeld 108"/>
          <p:cNvSpPr txBox="1"/>
          <p:nvPr/>
        </p:nvSpPr>
        <p:spPr>
          <a:xfrm>
            <a:off x="4887421" y="1772816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110" name="Rechteck 109"/>
          <p:cNvSpPr/>
          <p:nvPr/>
        </p:nvSpPr>
        <p:spPr>
          <a:xfrm>
            <a:off x="5500694" y="1500174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f3:Field</a:t>
            </a:r>
            <a:endParaRPr lang="de-DE" sz="2400" u="sng" dirty="0"/>
          </a:p>
        </p:txBody>
      </p:sp>
      <p:sp>
        <p:nvSpPr>
          <p:cNvPr id="111" name="Rechteck 110"/>
          <p:cNvSpPr/>
          <p:nvPr/>
        </p:nvSpPr>
        <p:spPr>
          <a:xfrm>
            <a:off x="7072330" y="2428868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f4:Field</a:t>
            </a:r>
            <a:endParaRPr lang="de-DE" sz="2400" u="sng" dirty="0"/>
          </a:p>
        </p:txBody>
      </p:sp>
      <p:sp>
        <p:nvSpPr>
          <p:cNvPr id="112" name="Textfeld 111"/>
          <p:cNvSpPr txBox="1"/>
          <p:nvPr/>
        </p:nvSpPr>
        <p:spPr>
          <a:xfrm>
            <a:off x="2332832" y="1784901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cxnSp>
        <p:nvCxnSpPr>
          <p:cNvPr id="113" name="Gewinkelte Verbindung 112"/>
          <p:cNvCxnSpPr>
            <a:stCxn id="107" idx="3"/>
            <a:endCxn id="110" idx="1"/>
          </p:cNvCxnSpPr>
          <p:nvPr/>
        </p:nvCxnSpPr>
        <p:spPr>
          <a:xfrm>
            <a:off x="4857752" y="1783313"/>
            <a:ext cx="642942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Gewinkelte Verbindung 113"/>
          <p:cNvCxnSpPr>
            <a:stCxn id="110" idx="3"/>
            <a:endCxn id="111" idx="0"/>
          </p:cNvCxnSpPr>
          <p:nvPr/>
        </p:nvCxnSpPr>
        <p:spPr>
          <a:xfrm>
            <a:off x="7286644" y="1783313"/>
            <a:ext cx="678661" cy="64555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extfeld 114"/>
          <p:cNvSpPr txBox="1"/>
          <p:nvPr/>
        </p:nvSpPr>
        <p:spPr>
          <a:xfrm>
            <a:off x="8085946" y="1921424"/>
            <a:ext cx="62068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next</a:t>
            </a:r>
            <a:endParaRPr lang="de-DE" dirty="0"/>
          </a:p>
        </p:txBody>
      </p:sp>
      <p:sp>
        <p:nvSpPr>
          <p:cNvPr id="116" name="Rechteck 115"/>
          <p:cNvSpPr/>
          <p:nvPr/>
        </p:nvSpPr>
        <p:spPr>
          <a:xfrm>
            <a:off x="3143240" y="307181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smtClean="0"/>
              <a:t>s:Stone</a:t>
            </a:r>
            <a:endParaRPr lang="de-DE" sz="2400" u="sng" dirty="0"/>
          </a:p>
        </p:txBody>
      </p:sp>
      <p:sp>
        <p:nvSpPr>
          <p:cNvPr id="117" name="Rechteck 116"/>
          <p:cNvSpPr/>
          <p:nvPr/>
        </p:nvSpPr>
        <p:spPr>
          <a:xfrm>
            <a:off x="3143240" y="4500570"/>
            <a:ext cx="1785950" cy="566277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u="sng" dirty="0" err="1" smtClean="0"/>
              <a:t>sp:Player</a:t>
            </a:r>
            <a:endParaRPr lang="de-DE" sz="2400" u="sng" dirty="0"/>
          </a:p>
        </p:txBody>
      </p:sp>
      <p:grpSp>
        <p:nvGrpSpPr>
          <p:cNvPr id="118" name="Gruppieren 48"/>
          <p:cNvGrpSpPr/>
          <p:nvPr/>
        </p:nvGrpSpPr>
        <p:grpSpPr>
          <a:xfrm>
            <a:off x="357158" y="5072074"/>
            <a:ext cx="1928826" cy="1137781"/>
            <a:chOff x="2428860" y="2643182"/>
            <a:chExt cx="1928826" cy="1137781"/>
          </a:xfrm>
        </p:grpSpPr>
        <p:sp>
          <p:nvSpPr>
            <p:cNvPr id="119" name="Rechteck 118"/>
            <p:cNvSpPr/>
            <p:nvPr/>
          </p:nvSpPr>
          <p:spPr>
            <a:xfrm>
              <a:off x="2428860" y="2643182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u="sng" dirty="0" smtClean="0"/>
                <a:t>d: </a:t>
              </a:r>
              <a:r>
                <a:rPr lang="de-DE" sz="2400" u="sng" dirty="0" err="1" smtClean="0"/>
                <a:t>Dice</a:t>
              </a:r>
              <a:endParaRPr lang="de-DE" sz="2400" u="sng" dirty="0"/>
            </a:p>
          </p:txBody>
        </p:sp>
        <p:sp>
          <p:nvSpPr>
            <p:cNvPr id="120" name="Rechteck 119"/>
            <p:cNvSpPr/>
            <p:nvPr/>
          </p:nvSpPr>
          <p:spPr>
            <a:xfrm>
              <a:off x="2428860" y="3214686"/>
              <a:ext cx="1928826" cy="566277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 smtClean="0"/>
                <a:t>pips</a:t>
              </a:r>
              <a:r>
                <a:rPr lang="de-DE" sz="2400" dirty="0" smtClean="0"/>
                <a:t> == 2</a:t>
              </a:r>
              <a:endParaRPr lang="de-DE" sz="2400" dirty="0"/>
            </a:p>
          </p:txBody>
        </p:sp>
      </p:grpSp>
      <p:cxnSp>
        <p:nvCxnSpPr>
          <p:cNvPr id="121" name="Gewinkelte Verbindung 120"/>
          <p:cNvCxnSpPr>
            <a:stCxn id="117" idx="1"/>
            <a:endCxn id="119" idx="0"/>
          </p:cNvCxnSpPr>
          <p:nvPr/>
        </p:nvCxnSpPr>
        <p:spPr>
          <a:xfrm rot="10800000" flipV="1">
            <a:off x="1321572" y="4783708"/>
            <a:ext cx="1821669" cy="288365"/>
          </a:xfrm>
          <a:prstGeom prst="bentConnector2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Gewinkelte Verbindung 121"/>
          <p:cNvCxnSpPr>
            <a:stCxn id="117" idx="0"/>
            <a:endCxn id="116" idx="2"/>
          </p:cNvCxnSpPr>
          <p:nvPr/>
        </p:nvCxnSpPr>
        <p:spPr>
          <a:xfrm rot="5400000" flipH="1" flipV="1">
            <a:off x="3604974" y="4069329"/>
            <a:ext cx="862483" cy="1588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Gewinkelte Verbindung 122"/>
          <p:cNvCxnSpPr>
            <a:stCxn id="116" idx="0"/>
            <a:endCxn id="110" idx="2"/>
          </p:cNvCxnSpPr>
          <p:nvPr/>
        </p:nvCxnSpPr>
        <p:spPr>
          <a:xfrm rot="5400000" flipH="1" flipV="1">
            <a:off x="4712263" y="1390404"/>
            <a:ext cx="1005359" cy="2357454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Textfeld 123"/>
          <p:cNvSpPr txBox="1"/>
          <p:nvPr/>
        </p:nvSpPr>
        <p:spPr>
          <a:xfrm>
            <a:off x="3305622" y="2458516"/>
            <a:ext cx="6591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isOn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4071934" y="3857628"/>
            <a:ext cx="85151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smtClean="0"/>
              <a:t>besitzt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1643042" y="4357694"/>
            <a:ext cx="92845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dirty="0" err="1" smtClean="0"/>
              <a:t>wuerfel</a:t>
            </a:r>
            <a:endParaRPr lang="de-DE" dirty="0"/>
          </a:p>
        </p:txBody>
      </p:sp>
      <p:grpSp>
        <p:nvGrpSpPr>
          <p:cNvPr id="127" name="Gruppieren 126"/>
          <p:cNvGrpSpPr/>
          <p:nvPr/>
        </p:nvGrpSpPr>
        <p:grpSpPr>
          <a:xfrm>
            <a:off x="4500562" y="2643182"/>
            <a:ext cx="928694" cy="571504"/>
            <a:chOff x="4500562" y="2643182"/>
            <a:chExt cx="928694" cy="571504"/>
          </a:xfrm>
        </p:grpSpPr>
        <p:sp>
          <p:nvSpPr>
            <p:cNvPr id="128" name="Gefaltete Ecke 127"/>
            <p:cNvSpPr/>
            <p:nvPr/>
          </p:nvSpPr>
          <p:spPr>
            <a:xfrm rot="10800000">
              <a:off x="4500562" y="2643182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4714876" y="2786058"/>
              <a:ext cx="53572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this</a:t>
              </a:r>
              <a:endParaRPr lang="de-DE" b="1" dirty="0"/>
            </a:p>
          </p:txBody>
        </p:sp>
      </p:grpSp>
      <p:grpSp>
        <p:nvGrpSpPr>
          <p:cNvPr id="130" name="Gruppieren 129"/>
          <p:cNvGrpSpPr/>
          <p:nvPr/>
        </p:nvGrpSpPr>
        <p:grpSpPr>
          <a:xfrm>
            <a:off x="4643438" y="4071942"/>
            <a:ext cx="1143008" cy="571504"/>
            <a:chOff x="4643438" y="4071942"/>
            <a:chExt cx="1143008" cy="571504"/>
          </a:xfrm>
        </p:grpSpPr>
        <p:sp>
          <p:nvSpPr>
            <p:cNvPr id="131" name="Gefaltete Ecke 130"/>
            <p:cNvSpPr/>
            <p:nvPr/>
          </p:nvSpPr>
          <p:spPr>
            <a:xfrm rot="10800000">
              <a:off x="4643438" y="40719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/>
            <p:cNvSpPr txBox="1"/>
            <p:nvPr/>
          </p:nvSpPr>
          <p:spPr>
            <a:xfrm>
              <a:off x="4786314" y="4214818"/>
              <a:ext cx="86433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player</a:t>
              </a:r>
              <a:endParaRPr lang="de-DE" b="1" dirty="0"/>
            </a:p>
          </p:txBody>
        </p:sp>
      </p:grpSp>
      <p:grpSp>
        <p:nvGrpSpPr>
          <p:cNvPr id="133" name="Gruppieren 63"/>
          <p:cNvGrpSpPr/>
          <p:nvPr/>
        </p:nvGrpSpPr>
        <p:grpSpPr>
          <a:xfrm>
            <a:off x="114291" y="4638674"/>
            <a:ext cx="1143008" cy="571504"/>
            <a:chOff x="4795838" y="4224342"/>
            <a:chExt cx="1143008" cy="571504"/>
          </a:xfrm>
        </p:grpSpPr>
        <p:sp>
          <p:nvSpPr>
            <p:cNvPr id="134" name="Gefaltete Ecke 133"/>
            <p:cNvSpPr/>
            <p:nvPr/>
          </p:nvSpPr>
          <p:spPr>
            <a:xfrm rot="10800000">
              <a:off x="4795838" y="4224342"/>
              <a:ext cx="1143008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938714" y="4367218"/>
              <a:ext cx="646331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dice</a:t>
              </a:r>
              <a:endParaRPr lang="de-DE" b="1" dirty="0"/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5643570" y="5357826"/>
            <a:ext cx="1643074" cy="571504"/>
            <a:chOff x="5643570" y="5357826"/>
            <a:chExt cx="1643074" cy="571504"/>
          </a:xfrm>
        </p:grpSpPr>
        <p:sp>
          <p:nvSpPr>
            <p:cNvPr id="137" name="Gefaltete Ecke 136"/>
            <p:cNvSpPr/>
            <p:nvPr/>
          </p:nvSpPr>
          <p:spPr>
            <a:xfrm rot="10800000">
              <a:off x="5643570" y="5357826"/>
              <a:ext cx="164307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5786446" y="5500702"/>
              <a:ext cx="99257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toMove</a:t>
              </a:r>
              <a:endParaRPr lang="de-DE" b="1" dirty="0"/>
            </a:p>
          </p:txBody>
        </p:sp>
      </p:grpSp>
      <p:sp>
        <p:nvSpPr>
          <p:cNvPr id="139" name="Textfeld 138"/>
          <p:cNvSpPr txBox="1"/>
          <p:nvPr/>
        </p:nvSpPr>
        <p:spPr>
          <a:xfrm>
            <a:off x="7358082" y="5500702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 0</a:t>
            </a:r>
            <a:endParaRPr lang="de-DE" sz="2000" dirty="0"/>
          </a:p>
        </p:txBody>
      </p:sp>
      <p:grpSp>
        <p:nvGrpSpPr>
          <p:cNvPr id="140" name="Gruppieren 139"/>
          <p:cNvGrpSpPr/>
          <p:nvPr/>
        </p:nvGrpSpPr>
        <p:grpSpPr>
          <a:xfrm>
            <a:off x="4291378" y="1071546"/>
            <a:ext cx="928694" cy="571504"/>
            <a:chOff x="6215074" y="3571876"/>
            <a:chExt cx="928694" cy="571504"/>
          </a:xfrm>
        </p:grpSpPr>
        <p:sp>
          <p:nvSpPr>
            <p:cNvPr id="141" name="Gefaltete Ecke 140"/>
            <p:cNvSpPr/>
            <p:nvPr/>
          </p:nvSpPr>
          <p:spPr>
            <a:xfrm rot="10800000">
              <a:off x="6215074" y="3571876"/>
              <a:ext cx="928694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6429388" y="3714752"/>
              <a:ext cx="68480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curF</a:t>
              </a:r>
              <a:endParaRPr lang="de-DE" b="1" dirty="0"/>
            </a:p>
          </p:txBody>
        </p:sp>
      </p:grpSp>
      <p:grpSp>
        <p:nvGrpSpPr>
          <p:cNvPr id="143" name="Gruppieren 142"/>
          <p:cNvGrpSpPr/>
          <p:nvPr/>
        </p:nvGrpSpPr>
        <p:grpSpPr>
          <a:xfrm>
            <a:off x="6300192" y="1071546"/>
            <a:ext cx="1633550" cy="571504"/>
            <a:chOff x="4652962" y="2795582"/>
            <a:chExt cx="1633550" cy="571504"/>
          </a:xfrm>
        </p:grpSpPr>
        <p:sp>
          <p:nvSpPr>
            <p:cNvPr id="144" name="Gefaltete Ecke 143"/>
            <p:cNvSpPr/>
            <p:nvPr/>
          </p:nvSpPr>
          <p:spPr>
            <a:xfrm rot="10800000">
              <a:off x="4652962" y="2795582"/>
              <a:ext cx="1633550" cy="571504"/>
            </a:xfrm>
            <a:prstGeom prst="foldedCorner">
              <a:avLst>
                <a:gd name="adj" fmla="val 50000"/>
              </a:avLst>
            </a:prstGeom>
            <a:solidFill>
              <a:srgbClr val="FFFF99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Textfeld 144"/>
            <p:cNvSpPr txBox="1"/>
            <p:nvPr/>
          </p:nvSpPr>
          <p:spPr>
            <a:xfrm>
              <a:off x="4867276" y="2938458"/>
              <a:ext cx="94128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toField</a:t>
              </a:r>
              <a:endParaRPr lang="de-DE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Besprechung HA2</a:t>
            </a:r>
          </a:p>
          <a:p>
            <a:r>
              <a:rPr lang="de-DE" dirty="0" smtClean="0"/>
              <a:t>Methodenentwurf</a:t>
            </a:r>
          </a:p>
          <a:p>
            <a:pPr lvl="1"/>
            <a:r>
              <a:rPr lang="de-DE" dirty="0" smtClean="0"/>
              <a:t>Textueller Entwurf</a:t>
            </a:r>
          </a:p>
          <a:p>
            <a:pPr lvl="1"/>
            <a:r>
              <a:rPr lang="de-DE" dirty="0" smtClean="0"/>
              <a:t>Implementierung in Java</a:t>
            </a:r>
          </a:p>
          <a:p>
            <a:pPr lvl="1"/>
            <a:r>
              <a:rPr lang="de-DE" dirty="0" smtClean="0"/>
              <a:t>Zetteltest zur Verifikation</a:t>
            </a:r>
          </a:p>
          <a:p>
            <a:r>
              <a:rPr lang="de-DE" dirty="0" err="1" smtClean="0"/>
              <a:t>eDOBS</a:t>
            </a:r>
            <a:endParaRPr lang="de-DE" dirty="0" smtClean="0"/>
          </a:p>
          <a:p>
            <a:r>
              <a:rPr lang="de-DE" dirty="0"/>
              <a:t>Vorschau HA3</a:t>
            </a: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143536"/>
          </a:xfrm>
        </p:spPr>
        <p:txBody>
          <a:bodyPr>
            <a:normAutofit fontScale="92500"/>
          </a:bodyPr>
          <a:lstStyle/>
          <a:p>
            <a:r>
              <a:rPr lang="de-DE" dirty="0" err="1" smtClean="0"/>
              <a:t>eDOBS</a:t>
            </a:r>
            <a:r>
              <a:rPr lang="de-DE" dirty="0" smtClean="0"/>
              <a:t> (</a:t>
            </a:r>
            <a:r>
              <a:rPr lang="de-DE" dirty="0" err="1" smtClean="0"/>
              <a:t>eclipse</a:t>
            </a:r>
            <a:r>
              <a:rPr lang="de-DE" dirty="0" smtClean="0"/>
              <a:t> Dynamic 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  <a:r>
              <a:rPr lang="de-DE" dirty="0" err="1" smtClean="0"/>
              <a:t>Browsing</a:t>
            </a:r>
            <a:r>
              <a:rPr lang="de-DE" dirty="0" smtClean="0"/>
              <a:t> System)</a:t>
            </a:r>
          </a:p>
          <a:p>
            <a:pPr lvl="1"/>
            <a:r>
              <a:rPr lang="de-DE" dirty="0" smtClean="0"/>
              <a:t>Update Site: </a:t>
            </a:r>
            <a:r>
              <a:rPr lang="de-DE" dirty="0" smtClean="0">
                <a:hlinkClick r:id="rId2"/>
              </a:rPr>
              <a:t>http://www.se.eecs.uni-kassel.de/se/fileadmin/se/projects/eDOBS/update</a:t>
            </a:r>
            <a:endParaRPr lang="de-DE" dirty="0" smtClean="0"/>
          </a:p>
          <a:p>
            <a:r>
              <a:rPr lang="de-DE" dirty="0" smtClean="0"/>
              <a:t>„Variables-View als Objektdiagramm“</a:t>
            </a:r>
          </a:p>
          <a:p>
            <a:r>
              <a:rPr lang="de-DE" dirty="0" smtClean="0"/>
              <a:t>Zeigt die Objekte im Speicher (Java Heap) grafisch an</a:t>
            </a:r>
          </a:p>
          <a:p>
            <a:r>
              <a:rPr lang="de-DE" dirty="0" smtClean="0"/>
              <a:t>Klassisches Objektdiagramm</a:t>
            </a:r>
          </a:p>
          <a:p>
            <a:pPr lvl="1"/>
            <a:r>
              <a:rPr lang="de-DE" dirty="0" smtClean="0"/>
              <a:t>Instanzen</a:t>
            </a:r>
          </a:p>
          <a:p>
            <a:pPr lvl="1"/>
            <a:r>
              <a:rPr lang="de-DE" dirty="0" smtClean="0"/>
              <a:t>Attributbelegungen</a:t>
            </a:r>
          </a:p>
          <a:p>
            <a:pPr lvl="1"/>
            <a:r>
              <a:rPr lang="de-DE" dirty="0" smtClean="0"/>
              <a:t>Links</a:t>
            </a:r>
          </a:p>
          <a:p>
            <a:r>
              <a:rPr lang="de-DE" dirty="0" smtClean="0"/>
              <a:t>Erlaubt Interaktion mit den Objekten</a:t>
            </a:r>
          </a:p>
          <a:p>
            <a:pPr lvl="1"/>
            <a:r>
              <a:rPr lang="de-DE" dirty="0" smtClean="0"/>
              <a:t>Ändern von Attributwerten</a:t>
            </a:r>
          </a:p>
          <a:p>
            <a:pPr lvl="1"/>
            <a:r>
              <a:rPr lang="de-DE" dirty="0" smtClean="0"/>
              <a:t>Aufruf von Methoden</a:t>
            </a:r>
          </a:p>
          <a:p>
            <a:pPr lvl="1"/>
            <a:r>
              <a:rPr lang="de-DE" dirty="0" smtClean="0"/>
              <a:t>Erzeugen/Löschen von Objekten und Links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II</a:t>
            </a:r>
            <a:endParaRPr lang="de-DE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714480" y="1214422"/>
          <a:ext cx="6000760" cy="523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PHOTO-PAINT" r:id="rId3" imgW="8390476" imgH="7314286" progId="">
                  <p:embed/>
                </p:oleObj>
              </mc:Choice>
              <mc:Fallback>
                <p:oleObj name="PHOTO-PAINT" r:id="rId3" imgW="8390476" imgH="731428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214422"/>
                        <a:ext cx="6000760" cy="523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e 6"/>
          <p:cNvSpPr/>
          <p:nvPr/>
        </p:nvSpPr>
        <p:spPr>
          <a:xfrm>
            <a:off x="5072066" y="3643314"/>
            <a:ext cx="200026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Breakpoint im Programm setzen</a:t>
            </a:r>
          </a:p>
          <a:p>
            <a:r>
              <a:rPr lang="de-DE" dirty="0" smtClean="0"/>
              <a:t>Starte das Programm im </a:t>
            </a:r>
            <a:r>
              <a:rPr lang="de-DE" dirty="0" err="1" smtClean="0"/>
              <a:t>Debug</a:t>
            </a:r>
            <a:r>
              <a:rPr lang="de-DE" dirty="0" smtClean="0"/>
              <a:t>-Modus</a:t>
            </a:r>
          </a:p>
          <a:p>
            <a:pPr lvl="1"/>
            <a:r>
              <a:rPr lang="de-DE" dirty="0" err="1" smtClean="0"/>
              <a:t>Debug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-&gt; Java </a:t>
            </a:r>
            <a:r>
              <a:rPr lang="de-DE" dirty="0" err="1" smtClean="0"/>
              <a:t>Application</a:t>
            </a:r>
            <a:r>
              <a:rPr lang="de-DE" dirty="0" smtClean="0"/>
              <a:t>, </a:t>
            </a:r>
            <a:r>
              <a:rPr lang="de-DE" u="sng" dirty="0" smtClean="0"/>
              <a:t>NICHT</a:t>
            </a:r>
            <a:r>
              <a:rPr lang="de-DE" dirty="0" smtClean="0"/>
              <a:t> </a:t>
            </a:r>
            <a:r>
              <a:rPr lang="de-DE" dirty="0" err="1" smtClean="0"/>
              <a:t>Debug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eDOBS</a:t>
            </a:r>
            <a:r>
              <a:rPr lang="de-DE" dirty="0" smtClean="0"/>
              <a:t> VM</a:t>
            </a:r>
          </a:p>
          <a:p>
            <a:r>
              <a:rPr lang="de-DE" dirty="0" smtClean="0"/>
              <a:t>Warte bis der Debugger auf dem Breakpoint hält</a:t>
            </a:r>
          </a:p>
          <a:p>
            <a:r>
              <a:rPr lang="de-DE" dirty="0" smtClean="0"/>
              <a:t>Wähle eine Objekt-Variable im Variables-View (</a:t>
            </a:r>
            <a:r>
              <a:rPr lang="de-DE" dirty="0" err="1" smtClean="0"/>
              <a:t>z.b</a:t>
            </a:r>
            <a:r>
              <a:rPr lang="de-DE" dirty="0" smtClean="0"/>
              <a:t>. </a:t>
            </a:r>
            <a:r>
              <a:rPr lang="de-DE" dirty="0" err="1" smtClean="0"/>
              <a:t>this</a:t>
            </a:r>
            <a:r>
              <a:rPr lang="de-DE" dirty="0" smtClean="0"/>
              <a:t>), Rechtsklick, „Browse in </a:t>
            </a:r>
            <a:r>
              <a:rPr lang="de-DE" dirty="0" err="1" smtClean="0"/>
              <a:t>eDOBS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Wechsle die Perspektive zu „</a:t>
            </a:r>
            <a:r>
              <a:rPr lang="de-DE" dirty="0" err="1" smtClean="0"/>
              <a:t>eDOBS</a:t>
            </a:r>
            <a:r>
              <a:rPr lang="de-DE" dirty="0" smtClean="0"/>
              <a:t> (</a:t>
            </a:r>
            <a:r>
              <a:rPr lang="de-DE" dirty="0" err="1" smtClean="0"/>
              <a:t>Debug</a:t>
            </a:r>
            <a:r>
              <a:rPr lang="de-DE" dirty="0" smtClean="0"/>
              <a:t>)“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Objekte „expandieren“</a:t>
            </a:r>
          </a:p>
          <a:p>
            <a:pPr lvl="1"/>
            <a:r>
              <a:rPr lang="de-DE" dirty="0" smtClean="0"/>
              <a:t>Zeige alle Nachbarn</a:t>
            </a:r>
          </a:p>
          <a:p>
            <a:pPr lvl="1"/>
            <a:r>
              <a:rPr lang="de-DE" dirty="0" smtClean="0"/>
              <a:t>Rechtsklick auf Objekt -&gt; </a:t>
            </a:r>
            <a:r>
              <a:rPr lang="de-DE" dirty="0" err="1" smtClean="0"/>
              <a:t>Expand</a:t>
            </a: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428736"/>
            <a:ext cx="372427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7046333" cy="473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V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85852" y="4572008"/>
            <a:ext cx="1785950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2858" y="506730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Methoden </a:t>
            </a:r>
          </a:p>
          <a:p>
            <a:r>
              <a:rPr lang="de-DE" sz="1400" dirty="0" smtClean="0">
                <a:solidFill>
                  <a:srgbClr val="FF0000"/>
                </a:solidFill>
              </a:rPr>
              <a:t>aufrufen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85852" y="3143248"/>
            <a:ext cx="1785950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9076" y="3400425"/>
            <a:ext cx="1143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Attribute</a:t>
            </a:r>
          </a:p>
          <a:p>
            <a:r>
              <a:rPr lang="de-DE" sz="1400" dirty="0" smtClean="0">
                <a:solidFill>
                  <a:srgbClr val="FF0000"/>
                </a:solidFill>
              </a:rPr>
              <a:t>anzeigen/</a:t>
            </a:r>
          </a:p>
          <a:p>
            <a:r>
              <a:rPr lang="de-DE" sz="1400" dirty="0" smtClean="0">
                <a:solidFill>
                  <a:srgbClr val="FF0000"/>
                </a:solidFill>
              </a:rPr>
              <a:t>ändern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071802" y="2214554"/>
            <a:ext cx="3571900" cy="15716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4143372" y="121442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Quelltext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071802" y="3786190"/>
            <a:ext cx="3571900" cy="2143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938578" y="6162675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Objektdiagramm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928662" y="3929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785786" y="57150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rot="5400000">
            <a:off x="4143372" y="200024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rot="5400000" flipH="1" flipV="1">
            <a:off x="4429124" y="59293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Vorschau HA3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Abgabe in </a:t>
            </a:r>
            <a:r>
              <a:rPr lang="de-DE" u="sng" dirty="0" smtClean="0"/>
              <a:t>2 Wochen </a:t>
            </a:r>
            <a:r>
              <a:rPr lang="de-DE" dirty="0" smtClean="0"/>
              <a:t>(02.06.2010, 23.59 Uhr)</a:t>
            </a:r>
            <a:endParaRPr lang="de-DE" u="sng" dirty="0" smtClean="0"/>
          </a:p>
          <a:p>
            <a:r>
              <a:rPr lang="de-DE" dirty="0" smtClean="0"/>
              <a:t>Vorbereitung: </a:t>
            </a:r>
          </a:p>
          <a:p>
            <a:pPr lvl="1"/>
            <a:r>
              <a:rPr lang="de-DE" dirty="0" err="1" smtClean="0"/>
              <a:t>eDOBS</a:t>
            </a:r>
            <a:r>
              <a:rPr lang="de-DE" dirty="0" smtClean="0"/>
              <a:t> installieren</a:t>
            </a:r>
          </a:p>
          <a:p>
            <a:pPr lvl="1"/>
            <a:r>
              <a:rPr lang="de-DE" dirty="0" smtClean="0"/>
              <a:t>Wizard Projekt herunterladen (optional)</a:t>
            </a:r>
          </a:p>
          <a:p>
            <a:pPr lvl="2"/>
            <a:r>
              <a:rPr lang="de-DE" dirty="0" smtClean="0"/>
              <a:t>Enthält bereits Implementierung des Klassendiagramms und der Methode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WizardGame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startGame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dirty="0" smtClean="0"/>
              <a:t> </a:t>
            </a:r>
          </a:p>
          <a:p>
            <a:r>
              <a:rPr lang="de-DE" dirty="0" smtClean="0"/>
              <a:t>Aufgabe 1</a:t>
            </a:r>
          </a:p>
          <a:p>
            <a:pPr lvl="1"/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WizardGame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(…):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/>
              <a:t>implementieren</a:t>
            </a:r>
          </a:p>
          <a:p>
            <a:pPr lvl="2"/>
            <a:r>
              <a:rPr lang="de-DE" dirty="0" smtClean="0"/>
              <a:t>Für jeden per Parameter übergebenen Namen einen Spieler erzeugen</a:t>
            </a:r>
          </a:p>
          <a:p>
            <a:pPr lvl="2"/>
            <a:r>
              <a:rPr lang="de-DE" dirty="0" smtClean="0"/>
              <a:t>„Open-“ und „</a:t>
            </a:r>
            <a:r>
              <a:rPr lang="de-DE" dirty="0" err="1" smtClean="0"/>
              <a:t>Closed</a:t>
            </a:r>
            <a:r>
              <a:rPr lang="de-DE" dirty="0" smtClean="0"/>
              <a:t>-“ </a:t>
            </a:r>
            <a:r>
              <a:rPr lang="de-DE" dirty="0" err="1" smtClean="0"/>
              <a:t>Stack</a:t>
            </a:r>
            <a:r>
              <a:rPr lang="de-DE" dirty="0" smtClean="0"/>
              <a:t> erzeugen</a:t>
            </a:r>
          </a:p>
          <a:p>
            <a:pPr lvl="2"/>
            <a:r>
              <a:rPr lang="de-DE" dirty="0" smtClean="0"/>
              <a:t>60 Karten erzeugen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Vorschau HA3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 2</a:t>
            </a:r>
          </a:p>
          <a:p>
            <a:pPr lvl="1"/>
            <a:r>
              <a:rPr lang="de-DE" dirty="0" err="1" smtClean="0"/>
              <a:t>eDOBS</a:t>
            </a:r>
            <a:r>
              <a:rPr lang="de-DE" dirty="0" smtClean="0"/>
              <a:t> </a:t>
            </a:r>
            <a:r>
              <a:rPr lang="de-DE" dirty="0" smtClean="0"/>
              <a:t>Screenshot </a:t>
            </a:r>
            <a:r>
              <a:rPr lang="de-DE" dirty="0" smtClean="0"/>
              <a:t>von Objektsituation am ende von 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WizardGame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 (…):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void</a:t>
            </a:r>
            <a:endParaRPr lang="de-DE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cs typeface="Courier New" pitchFamily="49" charset="0"/>
              </a:rPr>
              <a:t>Aufgabe 3</a:t>
            </a:r>
          </a:p>
          <a:p>
            <a:pPr lvl="1"/>
            <a:r>
              <a:rPr lang="de-DE" dirty="0" smtClean="0">
                <a:cs typeface="Courier New" pitchFamily="49" charset="0"/>
              </a:rPr>
              <a:t>Startsituation ist vorgegeben</a:t>
            </a:r>
          </a:p>
          <a:p>
            <a:pPr lvl="1"/>
            <a:r>
              <a:rPr lang="de-DE" dirty="0" smtClean="0">
                <a:cs typeface="Courier New" pitchFamily="49" charset="0"/>
              </a:rPr>
              <a:t>Zetteltest zur Methode 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WizardGame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startGame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void</a:t>
            </a:r>
            <a:endParaRPr lang="de-DE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de-DE" sz="1400" dirty="0" err="1" smtClean="0">
                <a:cs typeface="Courier New" pitchFamily="49" charset="0"/>
              </a:rPr>
              <a:t>eDOBS</a:t>
            </a:r>
            <a:r>
              <a:rPr lang="de-DE" sz="1400" dirty="0" smtClean="0">
                <a:cs typeface="Courier New" pitchFamily="49" charset="0"/>
              </a:rPr>
              <a:t> </a:t>
            </a:r>
            <a:r>
              <a:rPr lang="de-DE" sz="1400" dirty="0" err="1" smtClean="0">
                <a:cs typeface="Courier New" pitchFamily="49" charset="0"/>
              </a:rPr>
              <a:t>Screenshot</a:t>
            </a:r>
            <a:r>
              <a:rPr lang="de-DE" sz="1400" dirty="0" smtClean="0">
                <a:cs typeface="Courier New" pitchFamily="49" charset="0"/>
              </a:rPr>
              <a:t> </a:t>
            </a:r>
            <a:endParaRPr lang="de-DE" sz="1600" dirty="0" smtClean="0">
              <a:cs typeface="Courier New" pitchFamily="49" charset="0"/>
            </a:endParaRPr>
          </a:p>
        </p:txBody>
      </p:sp>
      <p:pic>
        <p:nvPicPr>
          <p:cNvPr id="5122" name="Picture 2" descr="C:\Users\ascharf\Documents\Arbeit\Lehre\SS2011\PM\Hausaufgaben\HA3\zettel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679" y="3429000"/>
            <a:ext cx="3744441" cy="280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Vorschau HA3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Zusatzaufgabe</a:t>
            </a:r>
          </a:p>
          <a:p>
            <a:pPr lvl="1"/>
            <a:r>
              <a:rPr lang="de-DE" dirty="0" err="1" smtClean="0"/>
              <a:t>JUnit</a:t>
            </a:r>
            <a:r>
              <a:rPr lang="de-DE" dirty="0" smtClean="0"/>
              <a:t> Test schreiben der die Korrektheit der ersten Vorhersagerunde testet</a:t>
            </a:r>
          </a:p>
          <a:p>
            <a:pPr lvl="2"/>
            <a:r>
              <a:rPr lang="de-DE" dirty="0" smtClean="0"/>
              <a:t>Jeder Spieler muss ein „Forecast“-Objekt besitzen, welches der aktuellen Runde zugeordnet ist</a:t>
            </a:r>
          </a:p>
          <a:p>
            <a:pPr lvl="2"/>
            <a:r>
              <a:rPr lang="de-DE" dirty="0" smtClean="0"/>
              <a:t>Das „</a:t>
            </a:r>
            <a:r>
              <a:rPr lang="de-DE" dirty="0" err="1" smtClean="0"/>
              <a:t>trickcount</a:t>
            </a:r>
            <a:r>
              <a:rPr lang="de-DE" dirty="0" smtClean="0"/>
              <a:t>“ Attribut der Klasse „Forecast“ darf nicht größer sein als das „</a:t>
            </a:r>
            <a:r>
              <a:rPr lang="de-DE" dirty="0" err="1" smtClean="0"/>
              <a:t>number</a:t>
            </a:r>
            <a:r>
              <a:rPr lang="de-DE" dirty="0" smtClean="0"/>
              <a:t>“ Attribut des zugeordneten „Turn“-Objekts</a:t>
            </a:r>
          </a:p>
          <a:p>
            <a:pPr lvl="1"/>
            <a:r>
              <a:rPr lang="de-DE" dirty="0" smtClean="0"/>
              <a:t>Methode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WizardGame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startGame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/>
              <a:t>erweitern,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Player::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doForecast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cs typeface="Courier New" pitchFamily="49" charset="0"/>
              </a:rPr>
              <a:t>implementieren</a:t>
            </a:r>
            <a:endParaRPr lang="de-DE" dirty="0" smtClean="0"/>
          </a:p>
          <a:p>
            <a:pPr lvl="1"/>
            <a:r>
              <a:rPr lang="de-DE" dirty="0" smtClean="0"/>
              <a:t>Zwei </a:t>
            </a:r>
            <a:r>
              <a:rPr lang="de-DE" dirty="0" err="1" smtClean="0"/>
              <a:t>eDOBS</a:t>
            </a:r>
            <a:r>
              <a:rPr lang="de-DE" dirty="0" smtClean="0"/>
              <a:t> </a:t>
            </a:r>
            <a:r>
              <a:rPr lang="de-DE" dirty="0" err="1" smtClean="0"/>
              <a:t>Screenshots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Startsituation</a:t>
            </a:r>
          </a:p>
          <a:p>
            <a:pPr lvl="2"/>
            <a:r>
              <a:rPr lang="de-DE" dirty="0" smtClean="0"/>
              <a:t>Endsituation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de-DE" sz="4400" dirty="0" smtClean="0"/>
              <a:t>Schönes WE!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Besprechung HA2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1: Implementierung Klassendiagramm</a:t>
            </a:r>
          </a:p>
          <a:p>
            <a:pPr lvl="1"/>
            <a:r>
              <a:rPr lang="de-DE" dirty="0" smtClean="0"/>
              <a:t>Implementierung erfolgt strukturiert durch vorgegebenes Schema</a:t>
            </a:r>
          </a:p>
          <a:p>
            <a:pPr marL="1257300" lvl="2" indent="-342900">
              <a:buFont typeface="+mj-lt"/>
              <a:buAutoNum type="arabicPeriod"/>
            </a:pPr>
            <a:r>
              <a:rPr lang="de-DE" dirty="0" smtClean="0"/>
              <a:t>Klassen</a:t>
            </a:r>
          </a:p>
          <a:p>
            <a:pPr marL="1257300" lvl="2" indent="-342900">
              <a:buFont typeface="+mj-lt"/>
              <a:buAutoNum type="arabicPeriod"/>
            </a:pPr>
            <a:r>
              <a:rPr lang="de-DE" dirty="0" smtClean="0"/>
              <a:t>Attribute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de-DE" dirty="0" smtClean="0"/>
              <a:t>Methoden</a:t>
            </a:r>
          </a:p>
          <a:p>
            <a:pPr marL="1257300" lvl="2" indent="-342900">
              <a:buFont typeface="+mj-lt"/>
              <a:buAutoNum type="arabicPeriod"/>
            </a:pPr>
            <a:r>
              <a:rPr lang="de-DE" dirty="0" smtClean="0"/>
              <a:t>Assoziationen</a:t>
            </a:r>
          </a:p>
          <a:p>
            <a:pPr marL="857250" lvl="1" indent="-342900"/>
            <a:r>
              <a:rPr lang="de-DE" dirty="0" smtClean="0"/>
              <a:t>Sichern von referentieller Integrität</a:t>
            </a:r>
          </a:p>
          <a:p>
            <a:pPr marL="457200"/>
            <a:r>
              <a:rPr lang="de-DE" dirty="0" smtClean="0"/>
              <a:t>Referentielle Integrität</a:t>
            </a:r>
          </a:p>
          <a:p>
            <a:pPr marL="857250" lvl="1"/>
            <a:r>
              <a:rPr lang="de-DE" dirty="0" smtClean="0"/>
              <a:t>Immer bezüglich </a:t>
            </a:r>
            <a:r>
              <a:rPr lang="de-DE" b="1" u="sng" dirty="0" smtClean="0"/>
              <a:t>einer</a:t>
            </a:r>
            <a:r>
              <a:rPr lang="de-DE" dirty="0" smtClean="0"/>
              <a:t> Assoziation </a:t>
            </a:r>
            <a:endParaRPr lang="de-DE" dirty="0"/>
          </a:p>
        </p:txBody>
      </p:sp>
      <p:pic>
        <p:nvPicPr>
          <p:cNvPr id="5122" name="Picture 2" descr="C:\Users\ascharf\Documents\Arbeit\Lehre\SS2011\PM\Hausaufgaben\HA2\img\classdiagra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0772" b="15709"/>
          <a:stretch/>
        </p:blipFill>
        <p:spPr bwMode="auto">
          <a:xfrm>
            <a:off x="4644009" y="2348880"/>
            <a:ext cx="4214241" cy="39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654" y="2204864"/>
            <a:ext cx="22288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Besprechung HA2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Zusatzaufgabe: </a:t>
            </a:r>
            <a:r>
              <a:rPr lang="de-DE" dirty="0" err="1" smtClean="0"/>
              <a:t>JUnit</a:t>
            </a:r>
            <a:r>
              <a:rPr lang="de-DE" dirty="0" smtClean="0"/>
              <a:t> Tests</a:t>
            </a:r>
          </a:p>
          <a:p>
            <a:r>
              <a:rPr lang="de-DE" dirty="0" smtClean="0"/>
              <a:t>Sicherstellen, dass referentielle Integrität korrekt implementiert ist. Beispiel: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2285992"/>
            <a:ext cx="800105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rgbClr val="646464"/>
                </a:solidFill>
                <a:latin typeface="Courier New"/>
              </a:rPr>
              <a:t>   </a:t>
            </a:r>
            <a:r>
              <a:rPr lang="de-DE" sz="1100" dirty="0">
                <a:solidFill>
                  <a:srgbClr val="646464"/>
                </a:solidFill>
                <a:latin typeface="Courier New"/>
              </a:rPr>
              <a:t>@Test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testWizardGameTurnReferentialIntegrity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()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Create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start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situation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Turn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turn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Turn();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dirty="0">
                <a:solidFill>
                  <a:srgbClr val="3F7F5F"/>
                </a:solidFill>
                <a:latin typeface="Courier New"/>
              </a:rPr>
              <a:t>// Add the turn to the game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wizardGame.addToTurns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(turn);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endParaRPr lang="de-DE" sz="11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Check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referential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integrity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assertTrue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was not added to wizard game"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wizardGame.hasInTurns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(turn));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assertSame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"Wizard game not found"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turn.getWizardGame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Remove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the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turn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wizardGame.removeFromTurns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(turn);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Check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referential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integrity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assertFalse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is still contained"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wizardGame.hasInTurns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(turn));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assertNull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still references the wizard game"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turn.getWizardGame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100" dirty="0"/>
          </a:p>
        </p:txBody>
      </p:sp>
      <p:cxnSp>
        <p:nvCxnSpPr>
          <p:cNvPr id="10" name="Gerade Verbindung mit Pfeil 9"/>
          <p:cNvCxnSpPr/>
          <p:nvPr/>
        </p:nvCxnSpPr>
        <p:spPr>
          <a:xfrm rot="5400000">
            <a:off x="7346079" y="33176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84784"/>
            <a:ext cx="22288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Besprechung HA2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0066"/>
          </a:xfrm>
        </p:spPr>
        <p:txBody>
          <a:bodyPr/>
          <a:lstStyle/>
          <a:p>
            <a:r>
              <a:rPr lang="de-DE" dirty="0" smtClean="0"/>
              <a:t>Rückrichtung: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57158" y="2158112"/>
            <a:ext cx="771530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rgbClr val="646464"/>
                </a:solidFill>
                <a:latin typeface="Courier New"/>
              </a:rPr>
              <a:t>   </a:t>
            </a:r>
            <a:r>
              <a:rPr lang="de-DE" sz="1100" dirty="0">
                <a:solidFill>
                  <a:srgbClr val="646464"/>
                </a:solidFill>
                <a:latin typeface="Courier New"/>
              </a:rPr>
              <a:t>@Test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testTurnWizardGameReferentialIntegrity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()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Create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start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situation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Turn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turn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Turn();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Set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wizard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game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turn.setWizardGame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Check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referential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integrity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assertTrue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was not added to wizard game"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wizardGame.hasInTurns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(turn));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assertSame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"Wizard game not found"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turn.getWizardGame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Remove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the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game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turn.setWizardGame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1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// Check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referential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3F7F5F"/>
                </a:solidFill>
                <a:latin typeface="Courier New"/>
              </a:rPr>
              <a:t>integrity</a:t>
            </a:r>
            <a:endParaRPr lang="de-DE" sz="1100" dirty="0">
              <a:solidFill>
                <a:srgbClr val="3F7F5F"/>
              </a:solidFill>
              <a:latin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assertFalse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is still contained"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wizardGame.hasInTurns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(turn));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assertNull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still references the wizard game"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turn.getWizardGame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100" dirty="0"/>
          </a:p>
        </p:txBody>
      </p:sp>
      <p:cxnSp>
        <p:nvCxnSpPr>
          <p:cNvPr id="12" name="Gerade Verbindung mit Pfeil 11"/>
          <p:cNvCxnSpPr/>
          <p:nvPr/>
        </p:nvCxnSpPr>
        <p:spPr>
          <a:xfrm rot="16200000">
            <a:off x="7059635" y="259755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 Implementierung des Klassendiagramms erfolgt der Methodenentwurf</a:t>
            </a:r>
          </a:p>
          <a:p>
            <a:r>
              <a:rPr lang="de-DE" dirty="0" smtClean="0"/>
              <a:t>Zunächst textuell:</a:t>
            </a:r>
          </a:p>
          <a:p>
            <a:pPr lvl="1"/>
            <a:r>
              <a:rPr lang="de-DE" dirty="0" smtClean="0"/>
              <a:t>Schritte aufschreiben, die die Methode erledigen soll</a:t>
            </a:r>
          </a:p>
          <a:p>
            <a:pPr lvl="1"/>
            <a:r>
              <a:rPr lang="de-DE" dirty="0" smtClean="0"/>
              <a:t>Bedingungen: „Wenn noch nicht alle </a:t>
            </a:r>
            <a:r>
              <a:rPr lang="de-DE" dirty="0" err="1" smtClean="0"/>
              <a:t>Credits</a:t>
            </a:r>
            <a:r>
              <a:rPr lang="de-DE" dirty="0" smtClean="0"/>
              <a:t>, dann….“</a:t>
            </a:r>
          </a:p>
          <a:p>
            <a:pPr lvl="1"/>
            <a:r>
              <a:rPr lang="de-DE" dirty="0" smtClean="0"/>
              <a:t>Sprünge: „Gehe zu Schritt X“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16" y="1916832"/>
            <a:ext cx="7839251" cy="317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Beispiel: „Mensch ärgere dich nicht“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Textueller Methodenentwurf für: 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dirty="0" smtClean="0"/>
              <a:t> der Klasse 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Stone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3467497" y="4457238"/>
            <a:ext cx="2000264" cy="357190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31000"/>
                </a:schemeClr>
              </a:gs>
              <a:gs pos="80000">
                <a:schemeClr val="accent3">
                  <a:shade val="93000"/>
                  <a:satMod val="130000"/>
                  <a:alpha val="31000"/>
                </a:schemeClr>
              </a:gs>
              <a:gs pos="100000">
                <a:schemeClr val="accent3">
                  <a:shade val="94000"/>
                  <a:satMod val="135000"/>
                  <a:alpha val="3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III – Praktische Übung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Anforderung: </a:t>
            </a:r>
          </a:p>
          <a:p>
            <a:pPr lvl="1"/>
            <a:r>
              <a:rPr lang="de-DE" dirty="0" smtClean="0"/>
              <a:t>Die Spielfigur soll so viele Felder weitergesetzt werden, wie der Würfel anzeigt</a:t>
            </a:r>
          </a:p>
          <a:p>
            <a:r>
              <a:rPr lang="de-DE" dirty="0" smtClean="0"/>
              <a:t>Mögliche Lösung: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Überprüfe ob der Spieler den Würfel besitzt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Merke dir die Augenzahl des Würfels in einer Variable 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„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toMove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“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Setze den Spielstein ein Feld nach vorn.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Dekrementiere 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„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toMove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Wenn 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„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toMove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“ </a:t>
            </a:r>
            <a:r>
              <a:rPr lang="de-DE" dirty="0" smtClean="0"/>
              <a:t>größer als 0 gehe zu Schritt 3. Ansonsten fertig.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Methodenentwurf IV – Praktische Übung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Implementierung in Java</a:t>
            </a:r>
          </a:p>
          <a:p>
            <a:r>
              <a:rPr lang="de-DE" dirty="0" err="1" smtClean="0"/>
              <a:t>Eclipse</a:t>
            </a:r>
            <a:r>
              <a:rPr lang="de-DE" dirty="0" smtClean="0"/>
              <a:t> Projekt vom Blog herunterladen:</a:t>
            </a:r>
          </a:p>
          <a:p>
            <a:pPr marL="742950" lvl="2" indent="-342900"/>
            <a:r>
              <a:rPr lang="de-DE" dirty="0" smtClean="0">
                <a:hlinkClick r:id="rId3"/>
              </a:rPr>
              <a:t>http://seblog.cs.uni-kassel.de/wp-content/uploads/2011/05/PMSS11LudoEclipseProject.zip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Eclipse</a:t>
            </a:r>
            <a:r>
              <a:rPr lang="de-DE" dirty="0" smtClean="0"/>
              <a:t> importieren</a:t>
            </a:r>
          </a:p>
          <a:p>
            <a:r>
              <a:rPr lang="de-DE" dirty="0" err="1" smtClean="0"/>
              <a:t>JUnit</a:t>
            </a:r>
            <a:r>
              <a:rPr lang="de-DE" dirty="0" smtClean="0"/>
              <a:t> Test schreiben, der:</a:t>
            </a:r>
          </a:p>
          <a:p>
            <a:pPr lvl="1"/>
            <a:r>
              <a:rPr lang="de-DE" dirty="0" smtClean="0"/>
              <a:t>4 Felder erzeugt und diese miteinander verbindet</a:t>
            </a:r>
          </a:p>
          <a:p>
            <a:pPr lvl="1"/>
            <a:r>
              <a:rPr lang="de-DE" dirty="0" smtClean="0"/>
              <a:t>1 Spieler  erzeugt</a:t>
            </a:r>
          </a:p>
          <a:p>
            <a:pPr lvl="1"/>
            <a:r>
              <a:rPr lang="de-DE" dirty="0" smtClean="0"/>
              <a:t>1 Spielfigur die dem Spieler zugeordnet ist und auf dem ersten Feld steht</a:t>
            </a:r>
          </a:p>
          <a:p>
            <a:pPr lvl="1"/>
            <a:r>
              <a:rPr lang="de-DE" dirty="0" smtClean="0"/>
              <a:t>1 Würfel mit Augenzahl 2 erzeugt und ihm dem Spieler zuordnet</a:t>
            </a:r>
          </a:p>
          <a:p>
            <a:pPr lvl="1"/>
            <a:r>
              <a:rPr lang="de-DE" dirty="0" smtClean="0"/>
              <a:t>Methode </a:t>
            </a:r>
            <a:r>
              <a:rPr lang="de-DE" sz="15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de-DE" sz="15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de-DE" dirty="0" smtClean="0"/>
              <a:t> auf dem Spielstein aufruft</a:t>
            </a:r>
          </a:p>
          <a:p>
            <a:pPr lvl="1"/>
            <a:r>
              <a:rPr lang="de-DE" dirty="0" smtClean="0"/>
              <a:t>Testet, ob der Stein nun auf dem </a:t>
            </a:r>
            <a:r>
              <a:rPr lang="de-DE" dirty="0" smtClean="0"/>
              <a:t>dritten </a:t>
            </a:r>
            <a:r>
              <a:rPr lang="de-DE" dirty="0" smtClean="0"/>
              <a:t>Feld steht</a:t>
            </a:r>
          </a:p>
          <a:p>
            <a:r>
              <a:rPr lang="de-DE" dirty="0" smtClean="0"/>
              <a:t>Methode  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de-DE" sz="1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/>
              <a:t>der Klasse </a:t>
            </a:r>
            <a:r>
              <a:rPr lang="de-DE" sz="1400" dirty="0" smtClean="0">
                <a:latin typeface="Courier New" pitchFamily="49" charset="0"/>
                <a:cs typeface="Courier New" pitchFamily="49" charset="0"/>
              </a:rPr>
              <a:t>Stone </a:t>
            </a:r>
            <a:r>
              <a:rPr lang="de-DE" dirty="0" smtClean="0">
                <a:cs typeface="Courier New" pitchFamily="49" charset="0"/>
              </a:rPr>
              <a:t>nach textuellem Entwurf implementieren</a:t>
            </a:r>
            <a:endParaRPr lang="de-DE" dirty="0" smtClean="0"/>
          </a:p>
          <a:p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1342</Words>
  <Application>Microsoft Office PowerPoint</Application>
  <PresentationFormat>Bildschirmpräsentation (4:3)</PresentationFormat>
  <Paragraphs>421</Paragraphs>
  <Slides>28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0" baseType="lpstr">
      <vt:lpstr>VorlageSE0210</vt:lpstr>
      <vt:lpstr>PHOTO-PAINT</vt:lpstr>
      <vt:lpstr>Programmiermethodik  Übung 3</vt:lpstr>
      <vt:lpstr>Agenda</vt:lpstr>
      <vt:lpstr>Besprechung HA2 I</vt:lpstr>
      <vt:lpstr>Besprechung HA2 II</vt:lpstr>
      <vt:lpstr>Besprechung HA2 III</vt:lpstr>
      <vt:lpstr>Methodenentwurf I</vt:lpstr>
      <vt:lpstr>Methodenentwurf II</vt:lpstr>
      <vt:lpstr>Methodenentwurf III – Praktische Übung</vt:lpstr>
      <vt:lpstr>Methodenentwurf IV – Praktische Übung</vt:lpstr>
      <vt:lpstr>Methodenentwurf V</vt:lpstr>
      <vt:lpstr>Methodenentwurf VI - Zetteltest</vt:lpstr>
      <vt:lpstr>Methodenentwurf VIII</vt:lpstr>
      <vt:lpstr>Methodenentwurf IX - Zetteltest</vt:lpstr>
      <vt:lpstr>Methodenentwurf X</vt:lpstr>
      <vt:lpstr>Methodenentwurf XI - Zetteltest</vt:lpstr>
      <vt:lpstr>Methodenentwurf XIII</vt:lpstr>
      <vt:lpstr>Methodenentwurf XIV - Zetteltest</vt:lpstr>
      <vt:lpstr>Methodenentwurf XV</vt:lpstr>
      <vt:lpstr>Methodenentwurf XVI - Zetteltest</vt:lpstr>
      <vt:lpstr>eDOBS I</vt:lpstr>
      <vt:lpstr>eDOBS II</vt:lpstr>
      <vt:lpstr>eDOBS III</vt:lpstr>
      <vt:lpstr>eDOBS IV</vt:lpstr>
      <vt:lpstr>eDobs V</vt:lpstr>
      <vt:lpstr>Vorschau HA3 I</vt:lpstr>
      <vt:lpstr>Vorschau HA3 II</vt:lpstr>
      <vt:lpstr>Vorschau HA3 III</vt:lpstr>
      <vt:lpstr>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Programmiermethodik  Übung 2</dc:title>
  <dc:creator>ascharf</dc:creator>
  <cp:lastModifiedBy>Andreas Scharf</cp:lastModifiedBy>
  <cp:revision>101</cp:revision>
  <dcterms:created xsi:type="dcterms:W3CDTF">2010-04-23T07:32:08Z</dcterms:created>
  <dcterms:modified xsi:type="dcterms:W3CDTF">2011-05-20T14:43:24Z</dcterms:modified>
</cp:coreProperties>
</file>