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7" r:id="rId4"/>
    <p:sldId id="270" r:id="rId5"/>
    <p:sldId id="279" r:id="rId6"/>
    <p:sldId id="271" r:id="rId7"/>
    <p:sldId id="268" r:id="rId8"/>
    <p:sldId id="269" r:id="rId9"/>
    <p:sldId id="272" r:id="rId10"/>
    <p:sldId id="273" r:id="rId11"/>
    <p:sldId id="274" r:id="rId12"/>
    <p:sldId id="275" r:id="rId13"/>
    <p:sldId id="278" r:id="rId14"/>
    <p:sldId id="276" r:id="rId15"/>
    <p:sldId id="280" r:id="rId16"/>
    <p:sldId id="281" r:id="rId17"/>
    <p:sldId id="282" r:id="rId18"/>
    <p:sldId id="283" r:id="rId19"/>
    <p:sldId id="285" r:id="rId20"/>
    <p:sldId id="267" r:id="rId2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11D5B"/>
    <a:srgbClr val="9BBB59"/>
    <a:srgbClr val="C00000"/>
    <a:srgbClr val="C0504D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6700" autoAdjust="0"/>
  </p:normalViewPr>
  <p:slideViewPr>
    <p:cSldViewPr>
      <p:cViewPr>
        <p:scale>
          <a:sx n="150" d="100"/>
          <a:sy n="150" d="100"/>
        </p:scale>
        <p:origin x="-504" y="1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D3103C-0EA8-4A19-A355-80345F67AD32}" type="datetimeFigureOut">
              <a:rPr lang="de-DE"/>
              <a:pPr>
                <a:defRPr/>
              </a:pPr>
              <a:t>26.05.2011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A6231D-29D3-4AA4-BA7E-992CC77EBBA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98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D27098-2D28-4542-8455-1A6F4300CF36}" type="datetimeFigureOut">
              <a:rPr lang="de-DE"/>
              <a:pPr>
                <a:defRPr/>
              </a:pPr>
              <a:t>26.05.2011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F021DB-5D6E-453B-9FEE-2E07DB6D2F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7836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4915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F0166-4B5B-4F7D-A4DD-4FB52548AD11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021DB-5D6E-453B-9FEE-2E07DB6D2F9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021DB-5D6E-453B-9FEE-2E07DB6D2F9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021DB-5D6E-453B-9FEE-2E07DB6D2F9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021DB-5D6E-453B-9FEE-2E07DB6D2F9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021DB-5D6E-453B-9FEE-2E07DB6D2F96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021DB-5D6E-453B-9FEE-2E07DB6D2F96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021DB-5D6E-453B-9FEE-2E07DB6D2F9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021DB-5D6E-453B-9FEE-2E07DB6D2F9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021DB-5D6E-453B-9FEE-2E07DB6D2F9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5F139-9AF7-3445-B47D-02BCA93947C1}" type="slidenum">
              <a:rPr lang="de-DE"/>
              <a:pPr/>
              <a:t>5</a:t>
            </a:fld>
            <a:endParaRPr lang="de-DE"/>
          </a:p>
        </p:txBody>
      </p:sp>
      <p:sp>
        <p:nvSpPr>
          <p:cNvPr id="64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021DB-5D6E-453B-9FEE-2E07DB6D2F9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021DB-5D6E-453B-9FEE-2E07DB6D2F9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021DB-5D6E-453B-9FEE-2E07DB6D2F9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021DB-5D6E-453B-9FEE-2E07DB6D2F9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charf\Desktop\uni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2875"/>
            <a:ext cx="17907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scharf\Desktop\SELogo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142875"/>
            <a:ext cx="15001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42875" y="6643688"/>
            <a:ext cx="2143125" cy="2143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EA2C43-93BA-45CA-B034-3783E95E1D97}" type="datetimeFigureOut">
              <a:rPr lang="de-DE"/>
              <a:pPr>
                <a:defRPr/>
              </a:pPr>
              <a:t>26.05.2011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2875" y="6429375"/>
            <a:ext cx="1500188" cy="2143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29625" y="6643688"/>
            <a:ext cx="633413" cy="2143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1D88C8-7586-43C9-983F-63F554AF25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42875" y="6643688"/>
            <a:ext cx="2143125" cy="2143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8DFEE57-7036-4823-ABE7-A7EB2D8491A6}" type="datetimeFigureOut">
              <a:rPr lang="de-DE"/>
              <a:pPr>
                <a:defRPr/>
              </a:pPr>
              <a:t>26.05.2011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2875" y="6429375"/>
            <a:ext cx="1500188" cy="2143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29625" y="6643688"/>
            <a:ext cx="633413" cy="2143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2BE562-013F-4AB3-84EB-D1B4B6BE50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1071563"/>
            <a:ext cx="9144000" cy="142875"/>
          </a:xfrm>
          <a:prstGeom prst="rect">
            <a:avLst/>
          </a:prstGeom>
          <a:solidFill>
            <a:srgbClr val="B11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5" name="Picture 2" descr="C:\Users\ascharf\Desktop\uni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71438"/>
            <a:ext cx="12858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ascharf\Desktop\SELogo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71438"/>
            <a:ext cx="13319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4"/>
          <p:cNvSpPr txBox="1">
            <a:spLocks/>
          </p:cNvSpPr>
          <p:nvPr/>
        </p:nvSpPr>
        <p:spPr>
          <a:xfrm>
            <a:off x="2482850" y="6429375"/>
            <a:ext cx="4178300" cy="214313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Programmiermethodik</a:t>
            </a:r>
            <a:r>
              <a:rPr lang="de-D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SS 2011 – Übung 4</a:t>
            </a:r>
            <a:endParaRPr lang="de-DE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Fußzeilenplatzhalter 4"/>
          <p:cNvSpPr txBox="1">
            <a:spLocks/>
          </p:cNvSpPr>
          <p:nvPr/>
        </p:nvSpPr>
        <p:spPr>
          <a:xfrm>
            <a:off x="142875" y="6429375"/>
            <a:ext cx="1285875" cy="214313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Andreas Koch</a:t>
            </a:r>
          </a:p>
        </p:txBody>
      </p:sp>
      <p:sp>
        <p:nvSpPr>
          <p:cNvPr id="9" name="Fußzeilenplatzhalter 4"/>
          <p:cNvSpPr txBox="1">
            <a:spLocks/>
          </p:cNvSpPr>
          <p:nvPr/>
        </p:nvSpPr>
        <p:spPr>
          <a:xfrm>
            <a:off x="142875" y="6643688"/>
            <a:ext cx="1285875" cy="214312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D15EA1A-83D1-407C-B772-2212E822F79A}" type="datetime1"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26.05.2011</a:t>
            </a:fld>
            <a:endParaRPr lang="de-DE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Fußzeilenplatzhalter 4"/>
          <p:cNvSpPr txBox="1">
            <a:spLocks/>
          </p:cNvSpPr>
          <p:nvPr/>
        </p:nvSpPr>
        <p:spPr>
          <a:xfrm>
            <a:off x="7715250" y="6643688"/>
            <a:ext cx="1285875" cy="214312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33F981F-D499-4A68-9BE0-2A24A7467E62}" type="slidenum"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Fußzeilenplatzhalter 4"/>
          <p:cNvSpPr txBox="1">
            <a:spLocks/>
          </p:cNvSpPr>
          <p:nvPr/>
        </p:nvSpPr>
        <p:spPr>
          <a:xfrm>
            <a:off x="3106738" y="6643688"/>
            <a:ext cx="2930525" cy="214312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Fachgebiet Software Engineering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44" y="571480"/>
            <a:ext cx="8786874" cy="51115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1357298"/>
            <a:ext cx="8786874" cy="5000660"/>
          </a:xfrm>
        </p:spPr>
        <p:txBody>
          <a:bodyPr>
            <a:normAutofit/>
          </a:bodyPr>
          <a:lstStyle>
            <a:lvl1pPr>
              <a:lnSpc>
                <a:spcPts val="2880"/>
              </a:lnSpc>
              <a:defRPr sz="2000" b="1"/>
            </a:lvl1pPr>
            <a:lvl2pPr>
              <a:lnSpc>
                <a:spcPts val="2880"/>
              </a:lnSpc>
              <a:defRPr sz="1800"/>
            </a:lvl2pPr>
            <a:lvl3pPr>
              <a:lnSpc>
                <a:spcPts val="2880"/>
              </a:lnSpc>
              <a:defRPr sz="1600"/>
            </a:lvl3pPr>
            <a:lvl4pPr>
              <a:lnSpc>
                <a:spcPts val="2880"/>
              </a:lnSpc>
              <a:defRPr sz="1400"/>
            </a:lvl4pPr>
            <a:lvl5pPr>
              <a:lnSpc>
                <a:spcPts val="2880"/>
              </a:lnSpc>
              <a:defRPr sz="14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42875" y="6643688"/>
            <a:ext cx="2143125" cy="2143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8044E99-5B09-4995-A3C6-F84F99FBA4BB}" type="datetimeFigureOut">
              <a:rPr lang="de-DE"/>
              <a:pPr>
                <a:defRPr/>
              </a:pPr>
              <a:t>26.05.2011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2875" y="6429375"/>
            <a:ext cx="1500188" cy="2143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29625" y="6643688"/>
            <a:ext cx="633413" cy="2143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7E0C8A-F0BF-4B90-BF47-A498A3BBB2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42875" y="6643688"/>
            <a:ext cx="2143125" cy="2143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2EA6916-4449-40E0-94F3-CD8908C15787}" type="datetimeFigureOut">
              <a:rPr lang="de-DE"/>
              <a:pPr>
                <a:defRPr/>
              </a:pPr>
              <a:t>26.05.2011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42875" y="6429375"/>
            <a:ext cx="1500188" cy="2143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429625" y="6643688"/>
            <a:ext cx="633413" cy="2143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B44E7F-1E54-4ACC-B352-51BA2ABFACA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142875" y="6643688"/>
            <a:ext cx="2143125" cy="2143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C687BE-3108-4192-9E7C-1EC908776D17}" type="datetimeFigureOut">
              <a:rPr lang="de-DE"/>
              <a:pPr>
                <a:defRPr/>
              </a:pPr>
              <a:t>26.05.2011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42875" y="6429375"/>
            <a:ext cx="1500188" cy="2143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429625" y="6643688"/>
            <a:ext cx="633413" cy="2143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882E8D-4A03-4DC9-AEE6-3FDE7FB8F2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42875" y="6643688"/>
            <a:ext cx="2143125" cy="2143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4A5947-C38C-485B-B2F1-78A4020DE40F}" type="datetimeFigureOut">
              <a:rPr lang="de-DE"/>
              <a:pPr>
                <a:defRPr/>
              </a:pPr>
              <a:t>26.05.2011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42875" y="6429375"/>
            <a:ext cx="1500188" cy="2143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429625" y="6643688"/>
            <a:ext cx="633413" cy="2143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5B2E014-B20A-4CF2-9D32-E229A6DEB1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42875" y="6643688"/>
            <a:ext cx="2143125" cy="2143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29F921-CA0D-445D-A182-4BD82B1D2057}" type="datetimeFigureOut">
              <a:rPr lang="de-DE"/>
              <a:pPr>
                <a:defRPr/>
              </a:pPr>
              <a:t>26.05.2011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42875" y="6429375"/>
            <a:ext cx="1500188" cy="2143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429625" y="6643688"/>
            <a:ext cx="633413" cy="2143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8F8284A-06B6-4A81-99E7-47F8C2BE4C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42875" y="6643688"/>
            <a:ext cx="2143125" cy="2143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DB0F42-71CA-4FA1-BE0F-B14F641F44DB}" type="datetimeFigureOut">
              <a:rPr lang="de-DE"/>
              <a:pPr>
                <a:defRPr/>
              </a:pPr>
              <a:t>26.05.2011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42875" y="6429375"/>
            <a:ext cx="1500188" cy="2143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429625" y="6643688"/>
            <a:ext cx="633413" cy="2143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F1494E-6C53-4F11-A0A3-5124FDDAE4F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42875" y="6643688"/>
            <a:ext cx="2143125" cy="2143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8317BA-D030-4A3B-A563-87AF4E2BB798}" type="datetimeFigureOut">
              <a:rPr lang="de-DE"/>
              <a:pPr>
                <a:defRPr/>
              </a:pPr>
              <a:t>26.05.2011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42875" y="6429375"/>
            <a:ext cx="1500188" cy="2143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429625" y="6643688"/>
            <a:ext cx="633413" cy="2143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988A632-0742-4C83-A701-D05A956C75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0" y="6429375"/>
            <a:ext cx="9144000" cy="2143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28" name="Titelplatzhalter 1"/>
          <p:cNvSpPr>
            <a:spLocks noGrp="1"/>
          </p:cNvSpPr>
          <p:nvPr>
            <p:ph type="title"/>
          </p:nvPr>
        </p:nvSpPr>
        <p:spPr bwMode="auto">
          <a:xfrm>
            <a:off x="71438" y="571500"/>
            <a:ext cx="90725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.eecs.uni-kassel.de/fileadmin/se/updat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>
          <a:xfrm>
            <a:off x="685800" y="1500188"/>
            <a:ext cx="7772400" cy="1470025"/>
          </a:xfrm>
        </p:spPr>
        <p:txBody>
          <a:bodyPr/>
          <a:lstStyle/>
          <a:p>
            <a:pPr algn="ctr"/>
            <a:r>
              <a:rPr lang="de-DE" dirty="0" smtClean="0"/>
              <a:t>Programmiermethodik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Übung 4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5744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smtClean="0"/>
              <a:t>Sommersemester 2011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smtClean="0"/>
              <a:t>Fachgebiet Software Engineering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smtClean="0"/>
              <a:t>Andreas Koch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/>
              <a:t>a</a:t>
            </a:r>
            <a:r>
              <a:rPr lang="de-DE" dirty="0" smtClean="0"/>
              <a:t>ndreas.koch@uni-kassel.de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F4E: </a:t>
            </a:r>
            <a:r>
              <a:rPr lang="de-DE" dirty="0" err="1" smtClean="0"/>
              <a:t>Alternate</a:t>
            </a:r>
            <a:r>
              <a:rPr lang="de-DE" dirty="0" smtClean="0"/>
              <a:t> </a:t>
            </a:r>
            <a:r>
              <a:rPr lang="de-DE" dirty="0" err="1" smtClean="0"/>
              <a:t>Editing</a:t>
            </a:r>
            <a:r>
              <a:rPr lang="de-DE" dirty="0" smtClean="0"/>
              <a:t> Mode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Maus:</a:t>
            </a:r>
          </a:p>
          <a:p>
            <a:pPr lvl="1"/>
            <a:r>
              <a:rPr lang="de-DE" dirty="0" smtClean="0"/>
              <a:t>Klasse durch Aufziehen eines Kastens erstellen</a:t>
            </a:r>
          </a:p>
          <a:p>
            <a:pPr lvl="1"/>
            <a:r>
              <a:rPr lang="de-DE" dirty="0" smtClean="0"/>
              <a:t>Eine Assoziation erstellen, indem die eine Klasse auf die andere gezogen wird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smtClean="0"/>
              <a:t>Tastatur</a:t>
            </a:r>
          </a:p>
          <a:p>
            <a:pPr lvl="1"/>
            <a:r>
              <a:rPr lang="de-DE" dirty="0" smtClean="0"/>
              <a:t>Umbenennen von Elementen (Klassen, Attribute, Assoziationen) durch Anklicken und lostippen</a:t>
            </a:r>
          </a:p>
          <a:p>
            <a:pPr lvl="1"/>
            <a:r>
              <a:rPr lang="de-DE" dirty="0" smtClean="0"/>
              <a:t>Erstellen von Attributen und Methoden durch Selektieren einer Klasse und Eingabe der Signatur:</a:t>
            </a:r>
          </a:p>
          <a:p>
            <a:pPr lvl="2"/>
            <a:r>
              <a:rPr lang="de-DE" dirty="0" err="1" smtClean="0"/>
              <a:t>myAttribute</a:t>
            </a:r>
            <a:r>
              <a:rPr lang="de-DE" dirty="0" smtClean="0"/>
              <a:t> : Integer</a:t>
            </a:r>
          </a:p>
          <a:p>
            <a:pPr lvl="2"/>
            <a:r>
              <a:rPr lang="de-DE" dirty="0" err="1" smtClean="0"/>
              <a:t>aMethod</a:t>
            </a:r>
            <a:r>
              <a:rPr lang="de-DE" dirty="0" smtClean="0"/>
              <a:t>():</a:t>
            </a:r>
            <a:r>
              <a:rPr lang="de-DE" dirty="0" err="1" smtClean="0"/>
              <a:t>Void</a:t>
            </a:r>
            <a:endParaRPr lang="de-DE" dirty="0" smtClean="0"/>
          </a:p>
          <a:p>
            <a:pPr marL="457200" lvl="1" indent="0" algn="ctr">
              <a:buNone/>
            </a:pPr>
            <a:r>
              <a:rPr lang="de-DE" sz="2800" b="1" dirty="0" smtClean="0">
                <a:solidFill>
                  <a:srgbClr val="FF0000"/>
                </a:solidFill>
              </a:rPr>
              <a:t>Bei LÖSCHEN mit </a:t>
            </a:r>
            <a:r>
              <a:rPr lang="de-DE" sz="2800" b="1" dirty="0" err="1" smtClean="0">
                <a:solidFill>
                  <a:srgbClr val="FF0000"/>
                </a:solidFill>
              </a:rPr>
              <a:t>Entf</a:t>
            </a:r>
            <a:r>
              <a:rPr lang="de-DE" sz="2800" b="1" dirty="0" smtClean="0">
                <a:solidFill>
                  <a:srgbClr val="FF0000"/>
                </a:solidFill>
              </a:rPr>
              <a:t> aufpassen</a:t>
            </a:r>
            <a:r>
              <a:rPr lang="de-DE" sz="2800" b="1" dirty="0" smtClean="0">
                <a:solidFill>
                  <a:srgbClr val="FF0000"/>
                </a:solidFill>
              </a:rPr>
              <a:t>!</a:t>
            </a:r>
            <a:endParaRPr lang="de-DE" sz="2800" b="1" dirty="0">
              <a:solidFill>
                <a:srgbClr val="FF0000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496"/>
            <a:ext cx="2286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786058"/>
            <a:ext cx="18288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feil nach rechts 5"/>
          <p:cNvSpPr/>
          <p:nvPr/>
        </p:nvSpPr>
        <p:spPr>
          <a:xfrm>
            <a:off x="3929058" y="3143248"/>
            <a:ext cx="357190" cy="2143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F4E: Code generieren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Zwei Möglichkeiten: </a:t>
            </a:r>
          </a:p>
          <a:p>
            <a:pPr lvl="1"/>
            <a:r>
              <a:rPr lang="de-DE" dirty="0" err="1" smtClean="0"/>
              <a:t>Fujaba</a:t>
            </a:r>
            <a:r>
              <a:rPr lang="de-DE" dirty="0" smtClean="0"/>
              <a:t> Menü -&gt; Import/Export -&gt; Export all </a:t>
            </a:r>
            <a:r>
              <a:rPr lang="de-DE" dirty="0" err="1" smtClean="0"/>
              <a:t>Classes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Java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„Export all </a:t>
            </a:r>
            <a:r>
              <a:rPr lang="de-DE" dirty="0" err="1" smtClean="0"/>
              <a:t>Classes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Java </a:t>
            </a:r>
            <a:r>
              <a:rPr lang="de-DE" dirty="0" err="1" smtClean="0"/>
              <a:t>source</a:t>
            </a:r>
            <a:r>
              <a:rPr lang="de-DE" dirty="0" smtClean="0"/>
              <a:t> </a:t>
            </a:r>
            <a:r>
              <a:rPr lang="de-DE" dirty="0" err="1" smtClean="0"/>
              <a:t>files</a:t>
            </a:r>
            <a:r>
              <a:rPr lang="de-DE" dirty="0" smtClean="0"/>
              <a:t>“ Button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5">
              <a:buNone/>
            </a:pPr>
            <a:r>
              <a:rPr lang="de-DE" dirty="0" smtClean="0"/>
              <a:t>	</a:t>
            </a:r>
            <a:endParaRPr lang="de-DE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071942"/>
            <a:ext cx="2781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285992"/>
            <a:ext cx="26574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F4E: Code generieren 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Generierte Klassen zum </a:t>
            </a:r>
            <a:r>
              <a:rPr lang="de-DE" dirty="0" err="1" smtClean="0"/>
              <a:t>Build</a:t>
            </a:r>
            <a:r>
              <a:rPr lang="de-DE" dirty="0" smtClean="0"/>
              <a:t> Path hinzufügen</a:t>
            </a:r>
          </a:p>
          <a:p>
            <a:pPr lvl="1"/>
            <a:r>
              <a:rPr lang="de-DE" dirty="0" smtClean="0"/>
              <a:t>Rechtsklick auf „</a:t>
            </a:r>
            <a:r>
              <a:rPr lang="de-DE" dirty="0" err="1" smtClean="0"/>
              <a:t>generated</a:t>
            </a:r>
            <a:r>
              <a:rPr lang="de-DE" dirty="0" smtClean="0"/>
              <a:t>“ Verzeichnis -&gt; </a:t>
            </a:r>
            <a:r>
              <a:rPr lang="de-DE" dirty="0" err="1" smtClean="0"/>
              <a:t>Build</a:t>
            </a:r>
            <a:r>
              <a:rPr lang="de-DE" dirty="0" smtClean="0"/>
              <a:t> Path -&gt;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Source Folder</a:t>
            </a:r>
          </a:p>
          <a:p>
            <a:endParaRPr lang="de-DE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643182"/>
            <a:ext cx="56007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Praktische </a:t>
            </a:r>
            <a:r>
              <a:rPr lang="de-DE" dirty="0" smtClean="0"/>
              <a:t>Übung I: </a:t>
            </a:r>
            <a:r>
              <a:rPr lang="de-DE" dirty="0" smtClean="0"/>
              <a:t>Risiko Klassendiagramm</a:t>
            </a:r>
            <a:endParaRPr lang="de-D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2817106"/>
            <a:ext cx="3816424" cy="284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nhaltsplatzhalter 6" descr="Screen shot 2010-05-21 at 11.57.17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400" y="1295400"/>
            <a:ext cx="4692530" cy="5000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Praktische </a:t>
            </a:r>
            <a:r>
              <a:rPr lang="de-DE" dirty="0" smtClean="0"/>
              <a:t>Übung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Erstellt das Klassendiagramm zu dem Brettspiel Risiko in </a:t>
            </a:r>
            <a:r>
              <a:rPr lang="de-DE" dirty="0" err="1" smtClean="0"/>
              <a:t>Fujaba</a:t>
            </a:r>
            <a:r>
              <a:rPr lang="de-DE" dirty="0" smtClean="0"/>
              <a:t> und generiert </a:t>
            </a:r>
            <a:r>
              <a:rPr lang="de-DE" dirty="0" smtClean="0"/>
              <a:t>Code</a:t>
            </a:r>
            <a:endParaRPr lang="de-DE" dirty="0" smtClean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1969676"/>
            <a:ext cx="5760640" cy="428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Fujaba</a:t>
            </a:r>
            <a:r>
              <a:rPr lang="de-DE" dirty="0" smtClean="0"/>
              <a:t> </a:t>
            </a:r>
            <a:r>
              <a:rPr lang="de-DE" dirty="0" err="1" smtClean="0"/>
              <a:t>Storyboards</a:t>
            </a:r>
            <a:r>
              <a:rPr lang="de-DE" dirty="0" smtClean="0"/>
              <a:t>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Tests schreiben ist aufwendig -&gt; </a:t>
            </a:r>
            <a:r>
              <a:rPr lang="de-DE" dirty="0" smtClean="0"/>
              <a:t>Storyboards</a:t>
            </a:r>
          </a:p>
          <a:p>
            <a:endParaRPr lang="de-DE" dirty="0" smtClean="0"/>
          </a:p>
          <a:p>
            <a:r>
              <a:rPr lang="de-DE" dirty="0" smtClean="0"/>
              <a:t>„</a:t>
            </a:r>
            <a:r>
              <a:rPr lang="de-DE" dirty="0" err="1" smtClean="0"/>
              <a:t>Closed</a:t>
            </a:r>
            <a:r>
              <a:rPr lang="de-DE" dirty="0" smtClean="0"/>
              <a:t> World </a:t>
            </a:r>
            <a:r>
              <a:rPr lang="de-DE" dirty="0" err="1" smtClean="0"/>
              <a:t>Assumption</a:t>
            </a:r>
            <a:r>
              <a:rPr lang="de-DE" dirty="0" smtClean="0"/>
              <a:t>“: Objekte die nicht gezeichnet wurden gibt es nicht</a:t>
            </a:r>
          </a:p>
          <a:p>
            <a:endParaRPr lang="de-DE" dirty="0" smtClean="0"/>
          </a:p>
          <a:p>
            <a:r>
              <a:rPr lang="de-DE" dirty="0" smtClean="0"/>
              <a:t>Ein </a:t>
            </a:r>
            <a:r>
              <a:rPr lang="de-DE" dirty="0" smtClean="0"/>
              <a:t>Storyboard ist – wie ein „normaler“ </a:t>
            </a:r>
            <a:r>
              <a:rPr lang="de-DE" dirty="0" err="1" smtClean="0"/>
              <a:t>JUnit</a:t>
            </a:r>
            <a:r>
              <a:rPr lang="de-DE" dirty="0" smtClean="0"/>
              <a:t> Test auch – nicht allgemein gehalten sondern testet IMMER einen konkreten Fall.</a:t>
            </a:r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8683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Fujaba</a:t>
            </a:r>
            <a:r>
              <a:rPr lang="de-DE" dirty="0" smtClean="0"/>
              <a:t> </a:t>
            </a:r>
            <a:r>
              <a:rPr lang="de-DE" dirty="0" err="1" smtClean="0"/>
              <a:t>Storyboards</a:t>
            </a:r>
            <a:r>
              <a:rPr lang="de-DE" dirty="0" smtClean="0"/>
              <a:t> 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Fujaba</a:t>
            </a:r>
            <a:r>
              <a:rPr lang="de-DE" dirty="0" smtClean="0"/>
              <a:t> Model öffnen -&gt; </a:t>
            </a:r>
            <a:r>
              <a:rPr lang="de-DE" dirty="0" err="1" smtClean="0"/>
              <a:t>Diagrams</a:t>
            </a:r>
            <a:r>
              <a:rPr lang="de-DE" dirty="0" smtClean="0"/>
              <a:t> -&gt; New Story Board</a:t>
            </a:r>
          </a:p>
          <a:p>
            <a:r>
              <a:rPr lang="de-DE" dirty="0" smtClean="0"/>
              <a:t>Start </a:t>
            </a:r>
            <a:r>
              <a:rPr lang="de-DE" dirty="0" err="1" smtClean="0"/>
              <a:t>situation</a:t>
            </a:r>
            <a:r>
              <a:rPr lang="de-DE" dirty="0" smtClean="0"/>
              <a:t>: </a:t>
            </a:r>
          </a:p>
          <a:p>
            <a:pPr lvl="1"/>
            <a:r>
              <a:rPr lang="de-DE" dirty="0" smtClean="0"/>
              <a:t>Startsituation eines Szenarios herstellen</a:t>
            </a:r>
          </a:p>
          <a:p>
            <a:pPr lvl="1"/>
            <a:r>
              <a:rPr lang="de-DE" dirty="0" smtClean="0"/>
              <a:t>Methode aufrufen</a:t>
            </a:r>
          </a:p>
          <a:p>
            <a:r>
              <a:rPr lang="de-DE" dirty="0" err="1" smtClean="0"/>
              <a:t>Result</a:t>
            </a:r>
            <a:r>
              <a:rPr lang="de-DE" dirty="0" smtClean="0"/>
              <a:t> </a:t>
            </a:r>
            <a:r>
              <a:rPr lang="de-DE" dirty="0" err="1" smtClean="0"/>
              <a:t>situation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Endsituation prüfen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smtClean="0"/>
              <a:t>Wichtig: Rechtsklick auf das Diagramm -&gt; </a:t>
            </a:r>
            <a:r>
              <a:rPr lang="de-DE" dirty="0" err="1" smtClean="0"/>
              <a:t>Toggle</a:t>
            </a:r>
            <a:r>
              <a:rPr lang="de-DE" dirty="0" smtClean="0"/>
              <a:t> Create </a:t>
            </a:r>
            <a:r>
              <a:rPr lang="de-DE" dirty="0" err="1" smtClean="0"/>
              <a:t>Testcase</a:t>
            </a:r>
            <a:r>
              <a:rPr lang="de-DE" dirty="0" smtClean="0"/>
              <a:t> 	</a:t>
            </a:r>
            <a:endParaRPr lang="de-DE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1428736"/>
            <a:ext cx="18002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286388"/>
            <a:ext cx="4200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16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Fujaba</a:t>
            </a:r>
            <a:r>
              <a:rPr lang="de-DE" dirty="0" smtClean="0"/>
              <a:t> </a:t>
            </a:r>
            <a:r>
              <a:rPr lang="de-DE" dirty="0" err="1" smtClean="0"/>
              <a:t>Storyboards</a:t>
            </a:r>
            <a:r>
              <a:rPr lang="de-DE" dirty="0" smtClean="0"/>
              <a:t> III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Wie gewohnt Code generieren</a:t>
            </a:r>
          </a:p>
          <a:p>
            <a:pPr lvl="1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			oder</a:t>
            </a:r>
          </a:p>
          <a:p>
            <a:pPr lvl="1">
              <a:buNone/>
            </a:pPr>
            <a:endParaRPr lang="de-DE" dirty="0" smtClean="0"/>
          </a:p>
          <a:p>
            <a:r>
              <a:rPr lang="de-DE" dirty="0" smtClean="0"/>
              <a:t>Neben dem Modell werden </a:t>
            </a:r>
            <a:r>
              <a:rPr lang="de-DE" dirty="0" smtClean="0"/>
              <a:t>JUnit3 </a:t>
            </a:r>
            <a:r>
              <a:rPr lang="de-DE" dirty="0" smtClean="0"/>
              <a:t>Testklassen generiert</a:t>
            </a:r>
          </a:p>
          <a:p>
            <a:r>
              <a:rPr lang="de-DE" dirty="0" smtClean="0"/>
              <a:t>Falls nötig, JUnit3 </a:t>
            </a:r>
            <a:r>
              <a:rPr lang="de-DE" dirty="0" err="1" smtClean="0"/>
              <a:t>Dependency</a:t>
            </a:r>
            <a:r>
              <a:rPr lang="de-DE" dirty="0" smtClean="0"/>
              <a:t> hinzufügen</a:t>
            </a:r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000240"/>
            <a:ext cx="26574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143116"/>
            <a:ext cx="2781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071942"/>
            <a:ext cx="30194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feil nach rechts 6"/>
          <p:cNvSpPr/>
          <p:nvPr/>
        </p:nvSpPr>
        <p:spPr>
          <a:xfrm>
            <a:off x="4643438" y="4714884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000504"/>
            <a:ext cx="3586158" cy="214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034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Fujaba</a:t>
            </a:r>
            <a:r>
              <a:rPr lang="de-DE" dirty="0" smtClean="0"/>
              <a:t> </a:t>
            </a:r>
            <a:r>
              <a:rPr lang="de-DE" dirty="0" err="1" smtClean="0"/>
              <a:t>Storyboards</a:t>
            </a:r>
            <a:r>
              <a:rPr lang="de-DE" dirty="0" smtClean="0"/>
              <a:t> IV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Generierte Tests ausführen:</a:t>
            </a:r>
          </a:p>
          <a:p>
            <a:pPr lvl="1"/>
            <a:r>
              <a:rPr lang="de-DE" dirty="0" smtClean="0"/>
              <a:t>Rechtsklick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Run As -&gt; </a:t>
            </a:r>
            <a:r>
              <a:rPr lang="de-DE" dirty="0" err="1" smtClean="0"/>
              <a:t>JUnit</a:t>
            </a:r>
            <a:r>
              <a:rPr lang="de-DE" dirty="0" smtClean="0"/>
              <a:t> Test</a:t>
            </a:r>
            <a:endParaRPr lang="de-DE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428868"/>
            <a:ext cx="28289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000636"/>
            <a:ext cx="5610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130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Praktische </a:t>
            </a:r>
            <a:r>
              <a:rPr lang="de-DE" dirty="0" smtClean="0"/>
              <a:t>Übung II: </a:t>
            </a:r>
            <a:r>
              <a:rPr lang="de-DE" dirty="0" smtClean="0"/>
              <a:t>Erstellen von Storyboards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Wizard Projekt vom PM Blog runterladen</a:t>
            </a:r>
          </a:p>
          <a:p>
            <a:r>
              <a:rPr lang="de-DE" dirty="0" smtClean="0"/>
              <a:t>Storyboard zu </a:t>
            </a:r>
            <a:r>
              <a:rPr lang="de-DE" b="0" dirty="0" smtClean="0"/>
              <a:t>Wizard::</a:t>
            </a:r>
            <a:r>
              <a:rPr lang="de-DE" b="0" dirty="0" err="1" smtClean="0"/>
              <a:t>init</a:t>
            </a:r>
            <a:r>
              <a:rPr lang="de-DE" b="0" dirty="0" smtClean="0"/>
              <a:t>(..) </a:t>
            </a:r>
            <a:r>
              <a:rPr lang="de-DE" dirty="0" smtClean="0"/>
              <a:t>erstellen</a:t>
            </a:r>
          </a:p>
          <a:p>
            <a:r>
              <a:rPr lang="de-DE" dirty="0" smtClean="0"/>
              <a:t>Wenn bereits vorhanden, testet eure Implementierung mit dem Storyboard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78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eDOBS</a:t>
            </a:r>
            <a:endParaRPr lang="de-DE" dirty="0" smtClean="0"/>
          </a:p>
          <a:p>
            <a:r>
              <a:rPr lang="de-DE" dirty="0" smtClean="0"/>
              <a:t>Rückblick: Implementierung eines Klassendiagramms von Hand</a:t>
            </a:r>
          </a:p>
          <a:p>
            <a:r>
              <a:rPr lang="de-DE" dirty="0" err="1" smtClean="0"/>
              <a:t>Fujaba</a:t>
            </a:r>
            <a:r>
              <a:rPr lang="de-DE" dirty="0" smtClean="0"/>
              <a:t> 4 </a:t>
            </a:r>
            <a:r>
              <a:rPr lang="de-DE" dirty="0" err="1" smtClean="0"/>
              <a:t>Eclipse</a:t>
            </a:r>
            <a:r>
              <a:rPr lang="de-DE" dirty="0" smtClean="0"/>
              <a:t> I</a:t>
            </a:r>
            <a:endParaRPr lang="de-DE" dirty="0" smtClean="0"/>
          </a:p>
          <a:p>
            <a:pPr lvl="1"/>
            <a:r>
              <a:rPr lang="de-DE" dirty="0" smtClean="0"/>
              <a:t>Installation und Einrichtung</a:t>
            </a:r>
            <a:endParaRPr lang="de-DE" dirty="0" smtClean="0"/>
          </a:p>
          <a:p>
            <a:pPr lvl="1"/>
            <a:r>
              <a:rPr lang="de-DE" dirty="0" smtClean="0"/>
              <a:t>Klassendiagramme erstellen und bearbeiten</a:t>
            </a:r>
            <a:endParaRPr lang="de-DE" dirty="0" smtClean="0"/>
          </a:p>
          <a:p>
            <a:r>
              <a:rPr lang="de-DE" dirty="0" smtClean="0"/>
              <a:t>Praktische </a:t>
            </a:r>
            <a:r>
              <a:rPr lang="de-DE" dirty="0" smtClean="0"/>
              <a:t>Übung I</a:t>
            </a:r>
            <a:endParaRPr lang="de-DE" dirty="0" smtClean="0"/>
          </a:p>
          <a:p>
            <a:pPr lvl="1"/>
            <a:r>
              <a:rPr lang="de-DE" dirty="0" smtClean="0"/>
              <a:t>Risiko Klassendiagramm in </a:t>
            </a:r>
            <a:r>
              <a:rPr lang="de-DE" dirty="0" err="1" smtClean="0"/>
              <a:t>Fujaba</a:t>
            </a:r>
            <a:r>
              <a:rPr lang="de-DE" dirty="0" smtClean="0"/>
              <a:t> erstellen und Code </a:t>
            </a:r>
            <a:r>
              <a:rPr lang="de-DE" dirty="0" smtClean="0"/>
              <a:t>generieren</a:t>
            </a:r>
          </a:p>
          <a:p>
            <a:r>
              <a:rPr lang="de-DE" dirty="0" err="1"/>
              <a:t>Fujaba</a:t>
            </a:r>
            <a:r>
              <a:rPr lang="de-DE" dirty="0"/>
              <a:t> 4 </a:t>
            </a:r>
            <a:r>
              <a:rPr lang="de-DE" dirty="0" err="1"/>
              <a:t>Eclipse</a:t>
            </a:r>
            <a:r>
              <a:rPr lang="de-DE" dirty="0"/>
              <a:t> </a:t>
            </a:r>
            <a:r>
              <a:rPr lang="de-DE" dirty="0" smtClean="0"/>
              <a:t>II</a:t>
            </a:r>
          </a:p>
          <a:p>
            <a:pPr lvl="1"/>
            <a:r>
              <a:rPr lang="de-DE" dirty="0" err="1" smtClean="0"/>
              <a:t>StoryBoards</a:t>
            </a:r>
            <a:r>
              <a:rPr lang="de-DE" dirty="0" smtClean="0"/>
              <a:t> erstellen und bearbeiten</a:t>
            </a:r>
          </a:p>
          <a:p>
            <a:r>
              <a:rPr lang="de-DE" dirty="0"/>
              <a:t>Praktische Übung </a:t>
            </a:r>
            <a:r>
              <a:rPr lang="de-DE" dirty="0" smtClean="0"/>
              <a:t>II</a:t>
            </a:r>
            <a:endParaRPr lang="de-DE" dirty="0"/>
          </a:p>
          <a:p>
            <a:pPr lvl="1"/>
            <a:r>
              <a:rPr lang="de-DE" dirty="0" smtClean="0"/>
              <a:t>Storyboard für Wizard::</a:t>
            </a:r>
            <a:r>
              <a:rPr lang="de-DE" dirty="0" err="1" smtClean="0"/>
              <a:t>init</a:t>
            </a:r>
            <a:r>
              <a:rPr lang="de-DE" smtClean="0"/>
              <a:t>(…) erstellen</a:t>
            </a:r>
            <a:endParaRPr lang="de-DE" dirty="0"/>
          </a:p>
          <a:p>
            <a:pPr lvl="1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de-DE" sz="4400" dirty="0" smtClean="0"/>
              <a:t>Schönes WE!</a:t>
            </a:r>
            <a:endParaRPr lang="de-DE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eDOBS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de-DE" sz="5400" dirty="0" smtClean="0"/>
              <a:t>Fragen zu </a:t>
            </a:r>
            <a:r>
              <a:rPr lang="de-DE" sz="5400" dirty="0" err="1" smtClean="0"/>
              <a:t>eDOBS</a:t>
            </a:r>
            <a:r>
              <a:rPr lang="de-DE" sz="5400" dirty="0" smtClean="0"/>
              <a:t>?</a:t>
            </a:r>
            <a:endParaRPr lang="de-DE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Rückblick: Implementierung eines KD von </a:t>
            </a:r>
            <a:r>
              <a:rPr lang="de-DE" dirty="0" smtClean="0"/>
              <a:t>Hand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Nachteile</a:t>
            </a:r>
          </a:p>
          <a:p>
            <a:pPr lvl="1"/>
            <a:r>
              <a:rPr lang="de-DE" dirty="0" smtClean="0"/>
              <a:t>Dauert </a:t>
            </a:r>
            <a:r>
              <a:rPr lang="de-DE" dirty="0" smtClean="0"/>
              <a:t>lang</a:t>
            </a:r>
          </a:p>
          <a:p>
            <a:pPr lvl="1"/>
            <a:r>
              <a:rPr lang="de-DE" dirty="0" smtClean="0"/>
              <a:t>Fehleranfällig (z.B. bezüglich der Referenziellen Integrität)</a:t>
            </a:r>
          </a:p>
          <a:p>
            <a:pPr lvl="1"/>
            <a:r>
              <a:rPr lang="de-DE" dirty="0" smtClean="0"/>
              <a:t>„Man schreibt ständig das gleiche!“</a:t>
            </a:r>
          </a:p>
          <a:p>
            <a:endParaRPr lang="de-DE" dirty="0" smtClean="0"/>
          </a:p>
          <a:p>
            <a:pPr>
              <a:buNone/>
            </a:pPr>
            <a:r>
              <a:rPr lang="de-DE" dirty="0" smtClean="0"/>
              <a:t>			</a:t>
            </a:r>
          </a:p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r>
              <a:rPr lang="de-DE" sz="2800" dirty="0" smtClean="0">
                <a:solidFill>
                  <a:srgbClr val="FF0000"/>
                </a:solidFill>
              </a:rPr>
              <a:t>Das lässt sich automatisieren: Codegenerierung!</a:t>
            </a:r>
          </a:p>
          <a:p>
            <a:endParaRPr lang="de-DE" dirty="0" smtClean="0"/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ild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678" y="1846982"/>
            <a:ext cx="4073746" cy="2971800"/>
          </a:xfrm>
          <a:prstGeom prst="rect">
            <a:avLst/>
          </a:prstGeom>
          <a:noFill/>
        </p:spPr>
      </p:pic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Fujaba</a:t>
            </a:r>
            <a:endParaRPr lang="de-DE" dirty="0"/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Times" charset="0"/>
              <a:buChar char="•"/>
            </a:pPr>
            <a:r>
              <a:rPr lang="de-DE" sz="1800" dirty="0" err="1" smtClean="0"/>
              <a:t>Fujaba</a:t>
            </a:r>
            <a:r>
              <a:rPr lang="de-DE" sz="1800" dirty="0" smtClean="0"/>
              <a:t>: </a:t>
            </a:r>
            <a:r>
              <a:rPr lang="de-DE" sz="1800" b="1" dirty="0" err="1"/>
              <a:t>F</a:t>
            </a:r>
            <a:r>
              <a:rPr lang="de-DE" sz="1800" dirty="0" err="1"/>
              <a:t>rom</a:t>
            </a:r>
            <a:r>
              <a:rPr lang="de-DE" sz="1800" dirty="0"/>
              <a:t> </a:t>
            </a:r>
            <a:r>
              <a:rPr lang="de-DE" sz="1800" b="1" dirty="0"/>
              <a:t>U</a:t>
            </a:r>
            <a:r>
              <a:rPr lang="de-DE" sz="1800" dirty="0"/>
              <a:t>ML to </a:t>
            </a:r>
            <a:r>
              <a:rPr lang="de-DE" sz="1800" b="1" dirty="0"/>
              <a:t>J</a:t>
            </a:r>
            <a:r>
              <a:rPr lang="de-DE" sz="1800" dirty="0"/>
              <a:t>ava </a:t>
            </a:r>
            <a:r>
              <a:rPr lang="de-DE" sz="1800" b="1" dirty="0"/>
              <a:t>A</a:t>
            </a:r>
            <a:r>
              <a:rPr lang="de-DE" sz="1800" dirty="0"/>
              <a:t>nd </a:t>
            </a:r>
            <a:r>
              <a:rPr lang="de-DE" sz="1800" b="1" dirty="0"/>
              <a:t>B</a:t>
            </a:r>
            <a:r>
              <a:rPr lang="de-DE" sz="1800" dirty="0"/>
              <a:t>ack </a:t>
            </a:r>
            <a:r>
              <a:rPr lang="de-DE" sz="1800" b="1" dirty="0" err="1"/>
              <a:t>A</a:t>
            </a:r>
            <a:r>
              <a:rPr lang="de-DE" sz="1800" dirty="0" err="1"/>
              <a:t>gain</a:t>
            </a:r>
            <a:endParaRPr lang="de-DE" sz="1800" dirty="0"/>
          </a:p>
          <a:p>
            <a:pPr lvl="1">
              <a:lnSpc>
                <a:spcPct val="90000"/>
              </a:lnSpc>
            </a:pPr>
            <a:r>
              <a:rPr lang="de-DE" sz="1800" dirty="0" smtClean="0"/>
              <a:t>Intention</a:t>
            </a:r>
            <a:r>
              <a:rPr lang="de-DE" sz="1800" dirty="0"/>
              <a:t>: </a:t>
            </a:r>
            <a:r>
              <a:rPr lang="de-DE" sz="1800" dirty="0" smtClean="0"/>
              <a:t>Codegenerierung </a:t>
            </a:r>
            <a:r>
              <a:rPr lang="de-DE" dirty="0"/>
              <a:t>u</a:t>
            </a:r>
            <a:r>
              <a:rPr lang="de-DE" sz="1800" dirty="0" smtClean="0"/>
              <a:t>nd </a:t>
            </a:r>
            <a:r>
              <a:rPr lang="de-DE" sz="1800" dirty="0"/>
              <a:t>Reverse </a:t>
            </a:r>
            <a:r>
              <a:rPr lang="de-DE" sz="1800" dirty="0" smtClean="0"/>
              <a:t>Engineering</a:t>
            </a:r>
          </a:p>
          <a:p>
            <a:r>
              <a:rPr lang="de-DE" dirty="0" smtClean="0">
                <a:sym typeface="Wingdings" pitchFamily="2" charset="2"/>
              </a:rPr>
              <a:t>Funktionalitäten:</a:t>
            </a:r>
          </a:p>
          <a:p>
            <a:pPr lvl="1"/>
            <a:endParaRPr lang="de-DE" dirty="0" smtClean="0">
              <a:sym typeface="Wingdings" pitchFamily="2" charset="2"/>
            </a:endParaRPr>
          </a:p>
          <a:p>
            <a:pPr lvl="1"/>
            <a:r>
              <a:rPr lang="de-DE" dirty="0" smtClean="0">
                <a:sym typeface="Wingdings" pitchFamily="2" charset="2"/>
              </a:rPr>
              <a:t>Erstellung von UML Klassendiagrammen </a:t>
            </a:r>
          </a:p>
          <a:p>
            <a:pPr marL="457200" lvl="1" indent="0">
              <a:buNone/>
            </a:pPr>
            <a:r>
              <a:rPr lang="de-DE" dirty="0">
                <a:sym typeface="Wingdings" pitchFamily="2" charset="2"/>
              </a:rPr>
              <a:t>	</a:t>
            </a:r>
            <a:r>
              <a:rPr lang="de-DE" dirty="0" smtClean="0">
                <a:sym typeface="Wingdings" pitchFamily="2" charset="2"/>
              </a:rPr>
              <a:t>     (</a:t>
            </a:r>
            <a:r>
              <a:rPr lang="de-DE" dirty="0">
                <a:sym typeface="Wingdings" pitchFamily="2" charset="2"/>
              </a:rPr>
              <a:t>Modellierung von </a:t>
            </a:r>
            <a:r>
              <a:rPr lang="de-DE" dirty="0" smtClean="0">
                <a:sym typeface="Wingdings" pitchFamily="2" charset="2"/>
              </a:rPr>
              <a:t>Struktur)</a:t>
            </a:r>
          </a:p>
          <a:p>
            <a:pPr lvl="1"/>
            <a:endParaRPr lang="de-DE" dirty="0">
              <a:sym typeface="Wingdings" pitchFamily="2" charset="2"/>
            </a:endParaRPr>
          </a:p>
          <a:p>
            <a:pPr lvl="1"/>
            <a:endParaRPr lang="de-DE" dirty="0" smtClean="0">
              <a:sym typeface="Wingdings" pitchFamily="2" charset="2"/>
            </a:endParaRPr>
          </a:p>
          <a:p>
            <a:pPr lvl="1"/>
            <a:endParaRPr lang="de-DE" dirty="0" smtClean="0">
              <a:sym typeface="Wingdings" pitchFamily="2" charset="2"/>
            </a:endParaRPr>
          </a:p>
          <a:p>
            <a:pPr lvl="1"/>
            <a:r>
              <a:rPr lang="de-DE" dirty="0" smtClean="0">
                <a:sym typeface="Wingdings" pitchFamily="2" charset="2"/>
              </a:rPr>
              <a:t>Erstellung von Story- bzw. Aktivitätsdiagrammen </a:t>
            </a:r>
          </a:p>
          <a:p>
            <a:pPr marL="457200" lvl="1" indent="0">
              <a:buNone/>
            </a:pPr>
            <a:r>
              <a:rPr lang="de-DE" dirty="0">
                <a:sym typeface="Wingdings" pitchFamily="2" charset="2"/>
              </a:rPr>
              <a:t> </a:t>
            </a:r>
            <a:r>
              <a:rPr lang="de-DE" dirty="0" smtClean="0">
                <a:sym typeface="Wingdings" pitchFamily="2" charset="2"/>
              </a:rPr>
              <a:t>		(Modellierung von Verhalten)</a:t>
            </a:r>
          </a:p>
          <a:p>
            <a:pPr lvl="1"/>
            <a:r>
              <a:rPr lang="de-DE" dirty="0" smtClean="0">
                <a:sym typeface="Wingdings" pitchFamily="2" charset="2"/>
              </a:rPr>
              <a:t>Erstellung von Storyboards (Modellierung von Unit-Tests)</a:t>
            </a:r>
            <a:endParaRPr lang="de-DE" dirty="0" smtClean="0">
              <a:sym typeface="Wingdings" pitchFamily="2" charset="2"/>
            </a:endParaRPr>
          </a:p>
        </p:txBody>
      </p:sp>
      <p:pic>
        <p:nvPicPr>
          <p:cNvPr id="7" name="Picture 8" descr="Bild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152" y="4797152"/>
            <a:ext cx="2362200" cy="1165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3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3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3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3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3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3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Fujaba4Eclipse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Fujaba4Eclipse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Fujaba</a:t>
            </a:r>
            <a:r>
              <a:rPr lang="de-DE" dirty="0" smtClean="0">
                <a:sym typeface="Wingdings" pitchFamily="2" charset="2"/>
              </a:rPr>
              <a:t> mit </a:t>
            </a:r>
            <a:r>
              <a:rPr lang="de-DE" dirty="0" err="1" smtClean="0">
                <a:sym typeface="Wingdings" pitchFamily="2" charset="2"/>
              </a:rPr>
              <a:t>Eclipse</a:t>
            </a:r>
            <a:r>
              <a:rPr lang="de-DE" dirty="0" smtClean="0">
                <a:sym typeface="Wingdings" pitchFamily="2" charset="2"/>
              </a:rPr>
              <a:t> Integration</a:t>
            </a:r>
          </a:p>
          <a:p>
            <a:pPr lvl="1"/>
            <a:r>
              <a:rPr lang="de-DE" dirty="0" smtClean="0"/>
              <a:t>Ein </a:t>
            </a:r>
            <a:r>
              <a:rPr lang="de-DE" dirty="0" err="1" smtClean="0"/>
              <a:t>Fujaba</a:t>
            </a:r>
            <a:r>
              <a:rPr lang="de-DE" dirty="0" smtClean="0"/>
              <a:t> Projekt/Modell ist Teil eines </a:t>
            </a:r>
            <a:r>
              <a:rPr lang="de-DE" dirty="0" err="1" smtClean="0"/>
              <a:t>Eclipse</a:t>
            </a:r>
            <a:r>
              <a:rPr lang="de-DE" dirty="0" smtClean="0"/>
              <a:t> Projekts. </a:t>
            </a:r>
          </a:p>
          <a:p>
            <a:pPr lvl="1"/>
            <a:r>
              <a:rPr lang="de-DE" dirty="0" smtClean="0"/>
              <a:t>Ein </a:t>
            </a:r>
            <a:r>
              <a:rPr lang="de-DE" dirty="0" err="1" smtClean="0"/>
              <a:t>Eclipse</a:t>
            </a:r>
            <a:r>
              <a:rPr lang="de-DE" dirty="0" smtClean="0"/>
              <a:t>-Projekt hat (u.U.) viele </a:t>
            </a:r>
            <a:r>
              <a:rPr lang="de-DE" dirty="0" err="1" smtClean="0"/>
              <a:t>Fujaba</a:t>
            </a:r>
            <a:r>
              <a:rPr lang="de-DE" dirty="0" smtClean="0"/>
              <a:t>-Modelle </a:t>
            </a:r>
            <a:endParaRPr lang="de-DE" dirty="0" smtClean="0">
              <a:sym typeface="Wingdings" pitchFamily="2" charset="2"/>
            </a:endParaRPr>
          </a:p>
          <a:p>
            <a:r>
              <a:rPr lang="de-DE" dirty="0" smtClean="0"/>
              <a:t>Vorteile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Zeitersparnis</a:t>
            </a:r>
          </a:p>
          <a:p>
            <a:pPr lvl="1"/>
            <a:r>
              <a:rPr lang="de-DE" dirty="0" smtClean="0"/>
              <a:t>Keine (Flüchtigkeits-)Fehler mehr in der Implementierung </a:t>
            </a:r>
          </a:p>
          <a:p>
            <a:pPr lvl="1"/>
            <a:r>
              <a:rPr lang="de-DE" dirty="0" smtClean="0"/>
              <a:t>Man kann sich auf das wesentliche (das Modell) konzentrieren</a:t>
            </a:r>
          </a:p>
          <a:p>
            <a:pPr lvl="1"/>
            <a:r>
              <a:rPr lang="de-DE" dirty="0" smtClean="0"/>
              <a:t>Besserer Überblick durch Diagramme statt Code</a:t>
            </a:r>
          </a:p>
          <a:p>
            <a:pPr lvl="1"/>
            <a:r>
              <a:rPr lang="de-DE" dirty="0" smtClean="0"/>
              <a:t>…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F4E: Installieren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Über </a:t>
            </a:r>
            <a:r>
              <a:rPr lang="de-DE" dirty="0" err="1" smtClean="0"/>
              <a:t>Eclipse</a:t>
            </a:r>
            <a:r>
              <a:rPr lang="de-DE" dirty="0" smtClean="0"/>
              <a:t> Update Mechanismus. Update-Site URL:</a:t>
            </a:r>
          </a:p>
          <a:p>
            <a:pPr>
              <a:buNone/>
            </a:pPr>
            <a:r>
              <a:rPr lang="de-DE" dirty="0" smtClean="0"/>
              <a:t>		</a:t>
            </a:r>
            <a:r>
              <a:rPr lang="de-DE" dirty="0" smtClean="0">
                <a:hlinkClick r:id="rId3"/>
              </a:rPr>
              <a:t>http://www.se.eecs.uni-kassel.de/fileadmin/se/update/</a:t>
            </a:r>
            <a:endParaRPr lang="de-DE" dirty="0" smtClean="0"/>
          </a:p>
          <a:p>
            <a:pPr lvl="1"/>
            <a:endParaRPr lang="de-DE" dirty="0" smtClean="0"/>
          </a:p>
          <a:p>
            <a:endParaRPr lang="de-DE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357430"/>
            <a:ext cx="5429288" cy="39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F4E: Projekt anlegen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Normales Java Projekt anlegen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(Neuer Unterordner „</a:t>
            </a:r>
            <a:r>
              <a:rPr lang="de-DE" dirty="0" err="1" smtClean="0"/>
              <a:t>model</a:t>
            </a:r>
            <a:r>
              <a:rPr lang="de-DE" dirty="0" smtClean="0"/>
              <a:t>“)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Fujaba</a:t>
            </a:r>
            <a:r>
              <a:rPr lang="de-DE" dirty="0" smtClean="0"/>
              <a:t> Model erstellen</a:t>
            </a:r>
          </a:p>
          <a:p>
            <a:pPr marL="857250" lvl="1" indent="-457200"/>
            <a:r>
              <a:rPr lang="de-DE" dirty="0" smtClean="0"/>
              <a:t>Rechtsklick auf Java Projekt -&gt; New -&gt; Other -&gt; </a:t>
            </a:r>
            <a:r>
              <a:rPr lang="de-DE" dirty="0" err="1" smtClean="0"/>
              <a:t>Fujaba</a:t>
            </a:r>
            <a:r>
              <a:rPr lang="de-DE" dirty="0" smtClean="0"/>
              <a:t> Model</a:t>
            </a:r>
          </a:p>
          <a:p>
            <a:pPr marL="857250" lvl="1" indent="-457200"/>
            <a:r>
              <a:rPr lang="de-DE" dirty="0" smtClean="0"/>
              <a:t>.</a:t>
            </a:r>
            <a:r>
              <a:rPr lang="de-DE" dirty="0" err="1" smtClean="0"/>
              <a:t>ctr-Datei</a:t>
            </a:r>
            <a:r>
              <a:rPr lang="de-DE" dirty="0" smtClean="0"/>
              <a:t> im Projekt- oder „model“ Ordner speichern</a:t>
            </a:r>
          </a:p>
          <a:p>
            <a:pPr marL="857250" lvl="1" indent="-457200"/>
            <a:r>
              <a:rPr lang="de-DE" dirty="0" smtClean="0"/>
              <a:t>(Erstellt auch gleich ein Klassendiagramm, man kann mehrere anlegen...)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Die Fujaba4Eclipse Perspektive wählen</a:t>
            </a:r>
          </a:p>
          <a:p>
            <a:pPr marL="857250" lvl="1" indent="-457200"/>
            <a:r>
              <a:rPr lang="de-DE" dirty="0" err="1" smtClean="0"/>
              <a:t>Window</a:t>
            </a:r>
            <a:r>
              <a:rPr lang="de-DE" dirty="0" smtClean="0"/>
              <a:t> -&gt; Open </a:t>
            </a:r>
            <a:r>
              <a:rPr lang="de-DE" dirty="0" err="1" smtClean="0"/>
              <a:t>Perspective</a:t>
            </a:r>
            <a:r>
              <a:rPr lang="de-DE" dirty="0" smtClean="0"/>
              <a:t> -&gt; Other… -&gt; Fujaba4Eclipse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Nun kann die .</a:t>
            </a:r>
            <a:r>
              <a:rPr lang="de-DE" dirty="0" err="1" smtClean="0"/>
              <a:t>ctr</a:t>
            </a:r>
            <a:r>
              <a:rPr lang="de-DE" dirty="0" smtClean="0"/>
              <a:t> Datei im </a:t>
            </a:r>
            <a:r>
              <a:rPr lang="de-DE" i="1" dirty="0" smtClean="0"/>
              <a:t>Project Explorer </a:t>
            </a:r>
            <a:r>
              <a:rPr lang="de-DE" dirty="0" smtClean="0"/>
              <a:t>(!)</a:t>
            </a:r>
          </a:p>
          <a:p>
            <a:pPr marL="457200" indent="-457200">
              <a:buNone/>
            </a:pPr>
            <a:r>
              <a:rPr lang="de-DE" dirty="0" smtClean="0"/>
              <a:t> 	„aufgeklappt“ werden</a:t>
            </a:r>
          </a:p>
          <a:p>
            <a:endParaRPr lang="de-DE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643446"/>
            <a:ext cx="2209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F4E: Klassendiagramm erstellen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Klassendiagramm erstellen</a:t>
            </a:r>
          </a:p>
          <a:p>
            <a:pPr lvl="1"/>
            <a:r>
              <a:rPr lang="de-DE" dirty="0" smtClean="0"/>
              <a:t>Rechtsklick auf </a:t>
            </a:r>
            <a:r>
              <a:rPr lang="de-DE" dirty="0" err="1" smtClean="0"/>
              <a:t>Fujaba</a:t>
            </a:r>
            <a:r>
              <a:rPr lang="de-DE" dirty="0" smtClean="0"/>
              <a:t> Projekt -&gt; New -&gt; Class </a:t>
            </a:r>
            <a:r>
              <a:rPr lang="de-DE" dirty="0" err="1" smtClean="0"/>
              <a:t>Diagram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Name eingeben</a:t>
            </a:r>
          </a:p>
          <a:p>
            <a:r>
              <a:rPr lang="de-DE" dirty="0" smtClean="0"/>
              <a:t>„</a:t>
            </a:r>
            <a:r>
              <a:rPr lang="de-DE" dirty="0" err="1" smtClean="0"/>
              <a:t>Alternate</a:t>
            </a:r>
            <a:r>
              <a:rPr lang="de-DE" dirty="0" smtClean="0"/>
              <a:t> </a:t>
            </a:r>
            <a:r>
              <a:rPr lang="de-DE" dirty="0" err="1" smtClean="0"/>
              <a:t>Editing</a:t>
            </a:r>
            <a:r>
              <a:rPr lang="de-DE" dirty="0" smtClean="0"/>
              <a:t> Mode“ einschalten</a:t>
            </a:r>
          </a:p>
          <a:p>
            <a:pPr lvl="1"/>
            <a:r>
              <a:rPr lang="de-DE" dirty="0" smtClean="0"/>
              <a:t>Vereinfacht das Anlegen von Klassen, Attributen, Methoden und Assoziationen</a:t>
            </a:r>
            <a:endParaRPr lang="de-DE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285992"/>
            <a:ext cx="56864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598" y="5700713"/>
            <a:ext cx="3971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SE0210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VorlageSE0210</Template>
  <TotalTime>0</TotalTime>
  <Words>575</Words>
  <Application>Microsoft Office PowerPoint</Application>
  <PresentationFormat>Bildschirmpräsentation (4:3)</PresentationFormat>
  <Paragraphs>158</Paragraphs>
  <Slides>20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VorlageSE0210</vt:lpstr>
      <vt:lpstr>Programmiermethodik  Übung 4</vt:lpstr>
      <vt:lpstr>Agenda</vt:lpstr>
      <vt:lpstr>eDOBS</vt:lpstr>
      <vt:lpstr>Rückblick: Implementierung eines KD von Hand</vt:lpstr>
      <vt:lpstr>Fujaba</vt:lpstr>
      <vt:lpstr>Fujaba4Eclipse</vt:lpstr>
      <vt:lpstr>F4E: Installieren</vt:lpstr>
      <vt:lpstr>F4E: Projekt anlegen</vt:lpstr>
      <vt:lpstr>F4E: Klassendiagramm erstellen</vt:lpstr>
      <vt:lpstr>F4E: Alternate Editing Mode</vt:lpstr>
      <vt:lpstr>F4E: Code generieren I</vt:lpstr>
      <vt:lpstr>F4E: Code generieren II</vt:lpstr>
      <vt:lpstr>Praktische Übung I: Risiko Klassendiagramm</vt:lpstr>
      <vt:lpstr>Praktische Übung I</vt:lpstr>
      <vt:lpstr>Fujaba Storyboards I</vt:lpstr>
      <vt:lpstr>Fujaba Storyboards II</vt:lpstr>
      <vt:lpstr>Fujaba Storyboards III</vt:lpstr>
      <vt:lpstr>Fujaba Storyboards IV</vt:lpstr>
      <vt:lpstr>Praktische Übung II: Erstellen von Storyboards</vt:lpstr>
      <vt:lpstr>Ende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Programmiermethodik  Übung 2</dc:title>
  <dc:creator>ascharf</dc:creator>
  <cp:lastModifiedBy>akoch</cp:lastModifiedBy>
  <cp:revision>158</cp:revision>
  <cp:lastPrinted>2010-05-21T09:58:15Z</cp:lastPrinted>
  <dcterms:created xsi:type="dcterms:W3CDTF">2010-05-21T09:57:33Z</dcterms:created>
  <dcterms:modified xsi:type="dcterms:W3CDTF">2011-05-27T11:39:54Z</dcterms:modified>
</cp:coreProperties>
</file>