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2" r:id="rId17"/>
    <p:sldId id="287" r:id="rId18"/>
    <p:sldId id="281" r:id="rId19"/>
    <p:sldId id="283" r:id="rId20"/>
    <p:sldId id="284" r:id="rId21"/>
    <p:sldId id="285" r:id="rId22"/>
    <p:sldId id="286" r:id="rId23"/>
    <p:sldId id="267" r:id="rId2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B11D5B"/>
    <a:srgbClr val="9BBB59"/>
    <a:srgbClr val="C00000"/>
    <a:srgbClr val="C0504D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00" autoAdjust="0"/>
  </p:normalViewPr>
  <p:slideViewPr>
    <p:cSldViewPr>
      <p:cViewPr>
        <p:scale>
          <a:sx n="125" d="100"/>
          <a:sy n="125" d="100"/>
        </p:scale>
        <p:origin x="-1224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D3103C-0EA8-4A19-A355-80345F67AD32}" type="datetimeFigureOut">
              <a:rPr lang="de-DE"/>
              <a:pPr>
                <a:defRPr/>
              </a:pPr>
              <a:t>03.06.2011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6A6231D-29D3-4AA4-BA7E-992CC77EBBA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3787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D27098-2D28-4542-8455-1A6F4300CF36}" type="datetimeFigureOut">
              <a:rPr lang="de-DE"/>
              <a:pPr>
                <a:defRPr/>
              </a:pPr>
              <a:t>03.06.2011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3F021DB-5D6E-453B-9FEE-2E07DB6D2F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5087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9156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AF0166-4B5B-4F7D-A4DD-4FB52548AD11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scharf\Desktop\uni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2875"/>
            <a:ext cx="17907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ascharf\Desktop\SELogo_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13" y="142875"/>
            <a:ext cx="1500187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6EA2C43-93BA-45CA-B034-3783E95E1D97}" type="datetimeFigureOut">
              <a:rPr lang="de-DE"/>
              <a:pPr>
                <a:defRPr/>
              </a:pPr>
              <a:t>03.06.2011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F1D88C8-7586-43C9-983F-63F554AF255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8DFEE57-7036-4823-ABE7-A7EB2D8491A6}" type="datetimeFigureOut">
              <a:rPr lang="de-DE"/>
              <a:pPr>
                <a:defRPr/>
              </a:pPr>
              <a:t>03.06.2011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2BE562-013F-4AB3-84EB-D1B4B6BE508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1071563"/>
            <a:ext cx="9144000" cy="142875"/>
          </a:xfrm>
          <a:prstGeom prst="rect">
            <a:avLst/>
          </a:prstGeom>
          <a:solidFill>
            <a:srgbClr val="B11D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5" name="Picture 2" descr="C:\Users\ascharf\Desktop\uni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71438"/>
            <a:ext cx="12858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ascharf\Desktop\SELogo_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71438"/>
            <a:ext cx="13319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ußzeilenplatzhalter 4"/>
          <p:cNvSpPr txBox="1">
            <a:spLocks/>
          </p:cNvSpPr>
          <p:nvPr/>
        </p:nvSpPr>
        <p:spPr>
          <a:xfrm>
            <a:off x="2482850" y="6429375"/>
            <a:ext cx="4178300" cy="214313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Programmiermethodik</a:t>
            </a:r>
            <a:r>
              <a:rPr lang="de-DE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SS </a:t>
            </a:r>
            <a:r>
              <a:rPr lang="de-DE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2011 </a:t>
            </a:r>
            <a:r>
              <a:rPr lang="de-DE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– Übung </a:t>
            </a:r>
            <a:r>
              <a:rPr lang="de-DE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5</a:t>
            </a:r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Fußzeilenplatzhalter 4"/>
          <p:cNvSpPr txBox="1">
            <a:spLocks/>
          </p:cNvSpPr>
          <p:nvPr/>
        </p:nvSpPr>
        <p:spPr>
          <a:xfrm>
            <a:off x="142875" y="6429375"/>
            <a:ext cx="1285875" cy="214313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Andreas Scharf</a:t>
            </a:r>
          </a:p>
        </p:txBody>
      </p:sp>
      <p:sp>
        <p:nvSpPr>
          <p:cNvPr id="9" name="Fußzeilenplatzhalter 4"/>
          <p:cNvSpPr txBox="1">
            <a:spLocks/>
          </p:cNvSpPr>
          <p:nvPr/>
        </p:nvSpPr>
        <p:spPr>
          <a:xfrm>
            <a:off x="142875" y="6643688"/>
            <a:ext cx="1285875" cy="214312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D15EA1A-83D1-407C-B772-2212E822F79A}" type="datetime1"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03.06.2011</a:t>
            </a:fld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Fußzeilenplatzhalter 4"/>
          <p:cNvSpPr txBox="1">
            <a:spLocks/>
          </p:cNvSpPr>
          <p:nvPr/>
        </p:nvSpPr>
        <p:spPr>
          <a:xfrm>
            <a:off x="7715250" y="6643688"/>
            <a:ext cx="1285875" cy="214312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33F981F-D499-4A68-9BE0-2A24A7467E62}" type="slidenum"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Fußzeilenplatzhalter 4"/>
          <p:cNvSpPr txBox="1">
            <a:spLocks/>
          </p:cNvSpPr>
          <p:nvPr/>
        </p:nvSpPr>
        <p:spPr>
          <a:xfrm>
            <a:off x="3106738" y="6643688"/>
            <a:ext cx="2930525" cy="214312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Fachgebiet Software Engineering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8786874" cy="51115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000660"/>
          </a:xfrm>
        </p:spPr>
        <p:txBody>
          <a:bodyPr>
            <a:normAutofit/>
          </a:bodyPr>
          <a:lstStyle>
            <a:lvl1pPr>
              <a:lnSpc>
                <a:spcPts val="2880"/>
              </a:lnSpc>
              <a:defRPr sz="2000" b="1"/>
            </a:lvl1pPr>
            <a:lvl2pPr>
              <a:lnSpc>
                <a:spcPts val="2880"/>
              </a:lnSpc>
              <a:defRPr sz="1800"/>
            </a:lvl2pPr>
            <a:lvl3pPr>
              <a:lnSpc>
                <a:spcPts val="2880"/>
              </a:lnSpc>
              <a:defRPr sz="1600"/>
            </a:lvl3pPr>
            <a:lvl4pPr>
              <a:lnSpc>
                <a:spcPts val="2880"/>
              </a:lnSpc>
              <a:defRPr sz="1400"/>
            </a:lvl4pPr>
            <a:lvl5pPr>
              <a:lnSpc>
                <a:spcPts val="2880"/>
              </a:lnSpc>
              <a:defRPr sz="14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8044E99-5B09-4995-A3C6-F84F99FBA4BB}" type="datetimeFigureOut">
              <a:rPr lang="de-DE"/>
              <a:pPr>
                <a:defRPr/>
              </a:pPr>
              <a:t>03.06.2011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E7E0C8A-F0BF-4B90-BF47-A498A3BBB2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2EA6916-4449-40E0-94F3-CD8908C15787}" type="datetimeFigureOut">
              <a:rPr lang="de-DE"/>
              <a:pPr>
                <a:defRPr/>
              </a:pPr>
              <a:t>03.06.2011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7B44E7F-1E54-4ACC-B352-51BA2ABFAC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4C687BE-3108-4192-9E7C-1EC908776D17}" type="datetimeFigureOut">
              <a:rPr lang="de-DE"/>
              <a:pPr>
                <a:defRPr/>
              </a:pPr>
              <a:t>03.06.2011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9882E8D-4A03-4DC9-AEE6-3FDE7FB8F2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4A5947-C38C-485B-B2F1-78A4020DE40F}" type="datetimeFigureOut">
              <a:rPr lang="de-DE"/>
              <a:pPr>
                <a:defRPr/>
              </a:pPr>
              <a:t>03.06.2011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5B2E014-B20A-4CF2-9D32-E229A6DEB1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29F921-CA0D-445D-A182-4BD82B1D2057}" type="datetimeFigureOut">
              <a:rPr lang="de-DE"/>
              <a:pPr>
                <a:defRPr/>
              </a:pPr>
              <a:t>03.06.2011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8F8284A-06B6-4A81-99E7-47F8C2BE4C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DB0F42-71CA-4FA1-BE0F-B14F641F44DB}" type="datetimeFigureOut">
              <a:rPr lang="de-DE"/>
              <a:pPr>
                <a:defRPr/>
              </a:pPr>
              <a:t>03.06.2011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DF1494E-6C53-4F11-A0A3-5124FDDAE4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68317BA-D030-4A3B-A563-87AF4E2BB798}" type="datetimeFigureOut">
              <a:rPr lang="de-DE"/>
              <a:pPr>
                <a:defRPr/>
              </a:pPr>
              <a:t>03.06.2011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988A632-0742-4C83-A701-D05A956C751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0" y="6429375"/>
            <a:ext cx="9144000" cy="2143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8" name="Titelplatzhalter 1"/>
          <p:cNvSpPr>
            <a:spLocks noGrp="1"/>
          </p:cNvSpPr>
          <p:nvPr>
            <p:ph type="title"/>
          </p:nvPr>
        </p:nvSpPr>
        <p:spPr bwMode="auto">
          <a:xfrm>
            <a:off x="71438" y="571500"/>
            <a:ext cx="90725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ctrTitle"/>
          </p:nvPr>
        </p:nvSpPr>
        <p:spPr>
          <a:xfrm>
            <a:off x="685800" y="1500188"/>
            <a:ext cx="7772400" cy="1470025"/>
          </a:xfrm>
        </p:spPr>
        <p:txBody>
          <a:bodyPr/>
          <a:lstStyle/>
          <a:p>
            <a:pPr algn="ctr"/>
            <a:r>
              <a:rPr lang="de-DE" dirty="0" smtClean="0"/>
              <a:t>Programmiermethodik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Übung </a:t>
            </a:r>
            <a:r>
              <a:rPr lang="de-DE" dirty="0" smtClean="0"/>
              <a:t>5</a:t>
            </a:r>
            <a:endParaRPr lang="de-DE" dirty="0" smtClean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57444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Sommersemester </a:t>
            </a:r>
            <a:r>
              <a:rPr lang="de-DE" dirty="0" smtClean="0"/>
              <a:t>2011</a:t>
            </a:r>
            <a:endParaRPr lang="de-DE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Fachgebiet Software Engineering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Andreas Scharf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andreas.scharf@cs.uni-kassel.de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Besprechung HA 3 </a:t>
            </a:r>
            <a:r>
              <a:rPr lang="de-DE" dirty="0" smtClean="0"/>
              <a:t>VIII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Zusatzaufgabe: Implementierung erweitern</a:t>
            </a:r>
          </a:p>
          <a:p>
            <a:pPr lvl="1"/>
            <a:r>
              <a:rPr lang="de-DE" dirty="0" err="1" smtClean="0"/>
              <a:t>JUnit</a:t>
            </a:r>
            <a:r>
              <a:rPr lang="de-DE" dirty="0" smtClean="0"/>
              <a:t> Test der prüft, ob die Vorhersagen der ersten Runden korrekt eingesammelt wurden</a:t>
            </a:r>
          </a:p>
          <a:p>
            <a:pPr lvl="1"/>
            <a:r>
              <a:rPr lang="de-DE" dirty="0" err="1" smtClean="0"/>
              <a:t>WizardGame</a:t>
            </a:r>
            <a:r>
              <a:rPr lang="de-DE" dirty="0" smtClean="0"/>
              <a:t>::</a:t>
            </a:r>
            <a:r>
              <a:rPr lang="de-DE" dirty="0" err="1" smtClean="0"/>
              <a:t>startGame</a:t>
            </a:r>
            <a:r>
              <a:rPr lang="de-DE" dirty="0" smtClean="0"/>
              <a:t>():</a:t>
            </a:r>
            <a:r>
              <a:rPr lang="de-DE" dirty="0" err="1" smtClean="0"/>
              <a:t>void</a:t>
            </a:r>
            <a:r>
              <a:rPr lang="de-DE" dirty="0" smtClean="0"/>
              <a:t> soll zusätzlich die Spieler auffordern ihre Vorhersage abzugeben</a:t>
            </a:r>
          </a:p>
          <a:p>
            <a:pPr lvl="1"/>
            <a:r>
              <a:rPr lang="de-DE" dirty="0" smtClean="0"/>
              <a:t>Player::</a:t>
            </a:r>
            <a:r>
              <a:rPr lang="de-DE" dirty="0" err="1" smtClean="0"/>
              <a:t>doForecast</a:t>
            </a:r>
            <a:r>
              <a:rPr lang="de-DE" dirty="0" smtClean="0"/>
              <a:t>():</a:t>
            </a:r>
            <a:r>
              <a:rPr lang="de-DE" dirty="0" err="1" smtClean="0"/>
              <a:t>void</a:t>
            </a:r>
            <a:r>
              <a:rPr lang="de-DE" dirty="0" smtClean="0"/>
              <a:t> implementieren</a:t>
            </a:r>
          </a:p>
          <a:p>
            <a:pPr lvl="2"/>
            <a:r>
              <a:rPr lang="de-DE" dirty="0" smtClean="0"/>
              <a:t>Forecast Objekt erstellen und dem Spieler zuweisen</a:t>
            </a:r>
          </a:p>
          <a:p>
            <a:pPr lvl="2"/>
            <a:r>
              <a:rPr lang="de-DE" dirty="0" smtClean="0"/>
              <a:t>Forecast Objekt mit der der aktuellen Runde verbinden</a:t>
            </a:r>
          </a:p>
          <a:p>
            <a:pPr lvl="2"/>
            <a:r>
              <a:rPr lang="de-DE" dirty="0" smtClean="0"/>
              <a:t>Forecast::</a:t>
            </a:r>
            <a:r>
              <a:rPr lang="de-DE" dirty="0" err="1" smtClean="0"/>
              <a:t>trickcount</a:t>
            </a:r>
            <a:r>
              <a:rPr lang="de-DE" dirty="0" smtClean="0"/>
              <a:t> einen beliebigen Wert zuweisen (&lt;= momentane Runde)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91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Besprechung HA 3 </a:t>
            </a:r>
            <a:r>
              <a:rPr lang="de-DE" dirty="0" smtClean="0"/>
              <a:t>IX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JUnit</a:t>
            </a:r>
            <a:r>
              <a:rPr lang="de-DE" dirty="0" smtClean="0"/>
              <a:t> Test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395536" y="1916831"/>
            <a:ext cx="8532440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>
                <a:solidFill>
                  <a:srgbClr val="3F7F5F"/>
                </a:solidFill>
                <a:latin typeface="Courier New"/>
              </a:rPr>
              <a:t>// Create </a:t>
            </a:r>
            <a:r>
              <a:rPr lang="de-DE" sz="1100" u="sng" dirty="0" err="1">
                <a:solidFill>
                  <a:srgbClr val="3F7F5F"/>
                </a:solidFill>
                <a:latin typeface="Courier New"/>
              </a:rPr>
              <a:t>startsituation</a:t>
            </a:r>
            <a:endParaRPr lang="de-DE" sz="1100" u="sng" dirty="0">
              <a:solidFill>
                <a:srgbClr val="3F7F5F"/>
              </a:solidFill>
              <a:latin typeface="Courier New"/>
            </a:endParaRPr>
          </a:p>
          <a:p>
            <a:r>
              <a:rPr lang="de-DE" sz="1100" dirty="0" err="1" smtClean="0">
                <a:solidFill>
                  <a:srgbClr val="000000"/>
                </a:solidFill>
                <a:latin typeface="Courier New"/>
              </a:rPr>
              <a:t>WizardGame</a:t>
            </a:r>
            <a:r>
              <a:rPr lang="de-DE" sz="1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100" dirty="0" err="1">
                <a:solidFill>
                  <a:srgbClr val="000000"/>
                </a:solidFill>
                <a:latin typeface="Courier New"/>
              </a:rPr>
              <a:t>game</a:t>
            </a:r>
            <a:r>
              <a:rPr lang="de-DE" sz="11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de-DE" sz="1100" b="1" dirty="0" err="1">
                <a:solidFill>
                  <a:srgbClr val="7F0055"/>
                </a:solidFill>
                <a:latin typeface="Courier New"/>
              </a:rPr>
              <a:t>new</a:t>
            </a:r>
            <a:r>
              <a:rPr lang="de-DE" sz="11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100" b="1" dirty="0" err="1">
                <a:solidFill>
                  <a:srgbClr val="000000"/>
                </a:solidFill>
                <a:latin typeface="Courier New"/>
              </a:rPr>
              <a:t>WizardGame</a:t>
            </a:r>
            <a:r>
              <a:rPr lang="de-DE" sz="1100" b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1100" dirty="0" err="1" smtClean="0">
                <a:solidFill>
                  <a:srgbClr val="000000"/>
                </a:solidFill>
                <a:latin typeface="Courier New"/>
              </a:rPr>
              <a:t>game.init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1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1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b="1" dirty="0">
                <a:solidFill>
                  <a:srgbClr val="000000"/>
                </a:solidFill>
                <a:latin typeface="Courier New"/>
              </a:rPr>
              <a:t>String[]{</a:t>
            </a:r>
            <a:r>
              <a:rPr lang="en-US" sz="1100" b="1" dirty="0">
                <a:solidFill>
                  <a:srgbClr val="2A00FF"/>
                </a:solidFill>
                <a:latin typeface="Courier New"/>
              </a:rPr>
              <a:t>"Alice"</a:t>
            </a:r>
            <a:r>
              <a:rPr lang="en-US" sz="1100" b="1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1100" b="1" dirty="0">
                <a:solidFill>
                  <a:srgbClr val="2A00FF"/>
                </a:solidFill>
                <a:latin typeface="Courier New"/>
              </a:rPr>
              <a:t>"Bob"</a:t>
            </a:r>
            <a:r>
              <a:rPr lang="en-US" sz="1100" b="1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1100" b="1" dirty="0">
                <a:solidFill>
                  <a:srgbClr val="2A00FF"/>
                </a:solidFill>
                <a:latin typeface="Courier New"/>
              </a:rPr>
              <a:t>"Charlie"</a:t>
            </a:r>
            <a:r>
              <a:rPr lang="en-US" sz="1100" b="1" dirty="0">
                <a:solidFill>
                  <a:srgbClr val="000000"/>
                </a:solidFill>
                <a:latin typeface="Courier New"/>
              </a:rPr>
              <a:t>});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/>
              </a:rPr>
              <a:t>      </a:t>
            </a:r>
          </a:p>
          <a:p>
            <a:r>
              <a:rPr lang="de-DE" sz="1100" dirty="0" smtClean="0">
                <a:solidFill>
                  <a:srgbClr val="3F7F5F"/>
                </a:solidFill>
                <a:latin typeface="Courier New"/>
              </a:rPr>
              <a:t>// </a:t>
            </a:r>
            <a:r>
              <a:rPr lang="de-DE" sz="1100" dirty="0">
                <a:solidFill>
                  <a:srgbClr val="3F7F5F"/>
                </a:solidFill>
                <a:latin typeface="Courier New"/>
              </a:rPr>
              <a:t>Action!</a:t>
            </a:r>
          </a:p>
          <a:p>
            <a:r>
              <a:rPr lang="de-DE" sz="1100" dirty="0" err="1" smtClean="0">
                <a:solidFill>
                  <a:srgbClr val="000000"/>
                </a:solidFill>
                <a:latin typeface="Courier New"/>
              </a:rPr>
              <a:t>game.startTurn</a:t>
            </a:r>
            <a:r>
              <a:rPr lang="de-DE" sz="1100" dirty="0" smtClean="0">
                <a:solidFill>
                  <a:srgbClr val="000000"/>
                </a:solidFill>
                <a:latin typeface="Courier New"/>
              </a:rPr>
              <a:t>(1</a:t>
            </a:r>
            <a:r>
              <a:rPr lang="de-DE" sz="1100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/>
              </a:rPr>
              <a:t>      </a:t>
            </a:r>
          </a:p>
          <a:p>
            <a:r>
              <a:rPr lang="en-US" sz="1100" dirty="0" smtClean="0">
                <a:solidFill>
                  <a:srgbClr val="3F7F5F"/>
                </a:solidFill>
                <a:latin typeface="Courier New"/>
              </a:rPr>
              <a:t>// </a:t>
            </a:r>
            <a:r>
              <a:rPr lang="en-US" sz="1100" dirty="0">
                <a:solidFill>
                  <a:srgbClr val="3F7F5F"/>
                </a:solidFill>
                <a:latin typeface="Courier New"/>
              </a:rPr>
              <a:t>Check if the forecasts are correct</a:t>
            </a:r>
          </a:p>
          <a:p>
            <a:r>
              <a:rPr lang="de-DE" sz="1100" dirty="0" smtClean="0">
                <a:solidFill>
                  <a:srgbClr val="000000"/>
                </a:solidFill>
                <a:latin typeface="Courier New"/>
              </a:rPr>
              <a:t>Turn </a:t>
            </a:r>
            <a:r>
              <a:rPr lang="de-DE" sz="1100" dirty="0" err="1">
                <a:solidFill>
                  <a:srgbClr val="000000"/>
                </a:solidFill>
                <a:latin typeface="Courier New"/>
              </a:rPr>
              <a:t>currentTurn</a:t>
            </a:r>
            <a:r>
              <a:rPr lang="de-DE" sz="11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de-DE" sz="1100" dirty="0" err="1">
                <a:solidFill>
                  <a:srgbClr val="000000"/>
                </a:solidFill>
                <a:latin typeface="Courier New"/>
              </a:rPr>
              <a:t>game.getCurrentTurn</a:t>
            </a:r>
            <a:r>
              <a:rPr lang="de-DE" sz="11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de-DE" sz="1100" b="1" dirty="0" err="1" smtClean="0">
                <a:solidFill>
                  <a:srgbClr val="7F0055"/>
                </a:solidFill>
                <a:latin typeface="Courier New"/>
              </a:rPr>
              <a:t>for</a:t>
            </a:r>
            <a:r>
              <a:rPr lang="de-DE" sz="11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100" b="1" dirty="0">
                <a:solidFill>
                  <a:srgbClr val="000000"/>
                </a:solidFill>
                <a:latin typeface="Courier New"/>
              </a:rPr>
              <a:t>(Player </a:t>
            </a:r>
            <a:r>
              <a:rPr lang="de-DE" sz="1100" b="1" dirty="0" err="1">
                <a:solidFill>
                  <a:srgbClr val="000000"/>
                </a:solidFill>
                <a:latin typeface="Courier New"/>
              </a:rPr>
              <a:t>player</a:t>
            </a:r>
            <a:r>
              <a:rPr lang="de-DE" sz="1100" b="1" dirty="0">
                <a:solidFill>
                  <a:srgbClr val="000000"/>
                </a:solidFill>
                <a:latin typeface="Courier New"/>
              </a:rPr>
              <a:t> : </a:t>
            </a:r>
            <a:r>
              <a:rPr lang="de-DE" sz="1100" b="1" dirty="0" err="1">
                <a:solidFill>
                  <a:srgbClr val="000000"/>
                </a:solidFill>
                <a:latin typeface="Courier New"/>
              </a:rPr>
              <a:t>game.getPlayers</a:t>
            </a:r>
            <a:r>
              <a:rPr lang="de-DE" sz="1100" b="1" dirty="0">
                <a:solidFill>
                  <a:srgbClr val="000000"/>
                </a:solidFill>
                <a:latin typeface="Courier New"/>
              </a:rPr>
              <a:t>())</a:t>
            </a:r>
          </a:p>
          <a:p>
            <a:r>
              <a:rPr lang="de-DE" sz="1100" dirty="0" smtClean="0">
                <a:solidFill>
                  <a:srgbClr val="000000"/>
                </a:solidFill>
                <a:latin typeface="Courier New"/>
              </a:rPr>
              <a:t>{</a:t>
            </a:r>
            <a:endParaRPr lang="de-DE" sz="1100" dirty="0">
              <a:solidFill>
                <a:srgbClr val="000000"/>
              </a:solidFill>
              <a:latin typeface="Courier New"/>
            </a:endParaRPr>
          </a:p>
          <a:p>
            <a:r>
              <a:rPr lang="en-US" sz="1100" i="1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1100" i="1" dirty="0" err="1" smtClean="0">
                <a:solidFill>
                  <a:srgbClr val="000000"/>
                </a:solidFill>
                <a:latin typeface="Courier New"/>
              </a:rPr>
              <a:t>assertEquals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100" i="1" dirty="0">
                <a:solidFill>
                  <a:srgbClr val="2A00FF"/>
                </a:solidFill>
                <a:latin typeface="Courier New"/>
              </a:rPr>
              <a:t>"Player "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 +</a:t>
            </a:r>
            <a:r>
              <a:rPr lang="en-US" sz="1100" i="1" dirty="0" err="1">
                <a:solidFill>
                  <a:srgbClr val="000000"/>
                </a:solidFill>
                <a:latin typeface="Courier New"/>
              </a:rPr>
              <a:t>player.getName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() +</a:t>
            </a:r>
            <a:r>
              <a:rPr lang="en-US" sz="1100" i="1" dirty="0">
                <a:solidFill>
                  <a:srgbClr val="2A00FF"/>
                </a:solidFill>
                <a:latin typeface="Courier New"/>
              </a:rPr>
              <a:t>" didn't make a forecast!"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, 1, </a:t>
            </a:r>
            <a:r>
              <a:rPr lang="en-US" sz="1100" i="1" dirty="0" smtClean="0">
                <a:solidFill>
                  <a:srgbClr val="000000"/>
                </a:solidFill>
                <a:latin typeface="Courier New"/>
              </a:rPr>
              <a:t>									</a:t>
            </a:r>
            <a:r>
              <a:rPr lang="en-US" sz="1100" i="1" dirty="0" err="1" smtClean="0">
                <a:solidFill>
                  <a:srgbClr val="000000"/>
                </a:solidFill>
                <a:latin typeface="Courier New"/>
              </a:rPr>
              <a:t>player.getForecasts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().size());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Forecast 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forecast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player.getForecasts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().iterator().next();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1100" i="1" dirty="0" err="1">
                <a:solidFill>
                  <a:srgbClr val="000000"/>
                </a:solidFill>
                <a:latin typeface="Courier New"/>
              </a:rPr>
              <a:t>assertSame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100" i="1" dirty="0">
                <a:solidFill>
                  <a:srgbClr val="2A00FF"/>
                </a:solidFill>
                <a:latin typeface="Courier New"/>
              </a:rPr>
              <a:t>"Turn is wrong!"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1100" i="1" dirty="0" err="1">
                <a:solidFill>
                  <a:srgbClr val="000000"/>
                </a:solidFill>
                <a:latin typeface="Courier New"/>
              </a:rPr>
              <a:t>currentTurn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1100" i="1" dirty="0" err="1">
                <a:solidFill>
                  <a:srgbClr val="000000"/>
                </a:solidFill>
                <a:latin typeface="Courier New"/>
              </a:rPr>
              <a:t>forecast.getTurn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());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1100" i="1" dirty="0" err="1">
                <a:solidFill>
                  <a:srgbClr val="000000"/>
                </a:solidFill>
                <a:latin typeface="Courier New"/>
              </a:rPr>
              <a:t>assertTrue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100" i="1" dirty="0">
                <a:solidFill>
                  <a:srgbClr val="2A00FF"/>
                </a:solidFill>
                <a:latin typeface="Courier New"/>
              </a:rPr>
              <a:t>"Forecast is really strange!"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1100" i="1" dirty="0" err="1">
                <a:solidFill>
                  <a:srgbClr val="000000"/>
                </a:solidFill>
                <a:latin typeface="Courier New"/>
              </a:rPr>
              <a:t>forecast.getTrickcount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() &lt;= </a:t>
            </a:r>
            <a:r>
              <a:rPr lang="en-US" sz="1100" i="1" dirty="0" err="1">
                <a:solidFill>
                  <a:srgbClr val="000000"/>
                </a:solidFill>
                <a:latin typeface="Courier New"/>
              </a:rPr>
              <a:t>currentTurn.getNumber</a:t>
            </a:r>
            <a:r>
              <a:rPr lang="en-US" sz="1100" i="1" dirty="0">
                <a:solidFill>
                  <a:srgbClr val="000000"/>
                </a:solidFill>
                <a:latin typeface="Courier New"/>
              </a:rPr>
              <a:t>());</a:t>
            </a:r>
          </a:p>
          <a:p>
            <a:r>
              <a:rPr lang="de-DE" sz="1100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62081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Besprechung HA 3 </a:t>
            </a:r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Erweiterung der </a:t>
            </a:r>
            <a:r>
              <a:rPr lang="de-DE" dirty="0" err="1" smtClean="0"/>
              <a:t>WizardGame</a:t>
            </a:r>
            <a:r>
              <a:rPr lang="de-DE" dirty="0" smtClean="0"/>
              <a:t>::</a:t>
            </a:r>
            <a:r>
              <a:rPr lang="de-DE" dirty="0" err="1" smtClean="0"/>
              <a:t>startGame</a:t>
            </a:r>
            <a:r>
              <a:rPr lang="de-DE" dirty="0" smtClean="0"/>
              <a:t>():</a:t>
            </a:r>
            <a:r>
              <a:rPr lang="de-DE" dirty="0" err="1" smtClean="0"/>
              <a:t>void</a:t>
            </a:r>
            <a:r>
              <a:rPr lang="de-DE" dirty="0" smtClean="0"/>
              <a:t> Methode</a:t>
            </a:r>
          </a:p>
          <a:p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83568" y="1886695"/>
            <a:ext cx="4572000" cy="249299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b="1" dirty="0" err="1">
                <a:solidFill>
                  <a:srgbClr val="7F0055"/>
                </a:solidFill>
                <a:latin typeface="Courier New"/>
              </a:rPr>
              <a:t>public</a:t>
            </a:r>
            <a:r>
              <a:rPr lang="de-DE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200" b="1" dirty="0" err="1">
                <a:solidFill>
                  <a:srgbClr val="7F0055"/>
                </a:solidFill>
                <a:latin typeface="Courier New"/>
              </a:rPr>
              <a:t>void</a:t>
            </a:r>
            <a:r>
              <a:rPr lang="de-DE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200" b="1" dirty="0" err="1">
                <a:solidFill>
                  <a:srgbClr val="000000"/>
                </a:solidFill>
                <a:latin typeface="Courier New"/>
              </a:rPr>
              <a:t>startGame</a:t>
            </a:r>
            <a:r>
              <a:rPr lang="de-DE" sz="1200" b="1" dirty="0">
                <a:solidFill>
                  <a:srgbClr val="000000"/>
                </a:solidFill>
                <a:latin typeface="Courier New"/>
              </a:rPr>
              <a:t> ()</a:t>
            </a:r>
          </a:p>
          <a:p>
            <a:r>
              <a:rPr lang="de-DE" sz="1200" dirty="0" smtClean="0">
                <a:solidFill>
                  <a:srgbClr val="000000"/>
                </a:solidFill>
                <a:latin typeface="Courier New"/>
              </a:rPr>
              <a:t>{</a:t>
            </a:r>
          </a:p>
          <a:p>
            <a:r>
              <a:rPr lang="de-DE" sz="1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200" dirty="0" smtClean="0">
                <a:solidFill>
                  <a:srgbClr val="000000"/>
                </a:solidFill>
                <a:latin typeface="Courier New"/>
              </a:rPr>
              <a:t>  …</a:t>
            </a:r>
          </a:p>
          <a:p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   // </a:t>
            </a:r>
            <a:r>
              <a:rPr lang="en-US" sz="1200" dirty="0">
                <a:solidFill>
                  <a:srgbClr val="3F7F5F"/>
                </a:solidFill>
                <a:latin typeface="Courier New"/>
              </a:rPr>
              <a:t>Put one card on the open stack</a:t>
            </a:r>
          </a:p>
          <a:p>
            <a:r>
              <a:rPr lang="de-DE" sz="1200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de-DE" sz="1200" dirty="0" err="1" smtClean="0">
                <a:solidFill>
                  <a:srgbClr val="000000"/>
                </a:solidFill>
                <a:latin typeface="Courier New"/>
              </a:rPr>
              <a:t>card</a:t>
            </a:r>
            <a:r>
              <a:rPr lang="de-DE" sz="12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200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de-DE" sz="1200" dirty="0" err="1">
                <a:solidFill>
                  <a:srgbClr val="000000"/>
                </a:solidFill>
                <a:latin typeface="Courier New"/>
              </a:rPr>
              <a:t>getClosedStack</a:t>
            </a:r>
            <a:r>
              <a:rPr lang="de-DE" sz="1200" dirty="0">
                <a:solidFill>
                  <a:srgbClr val="000000"/>
                </a:solidFill>
                <a:latin typeface="Courier New"/>
              </a:rPr>
              <a:t>().</a:t>
            </a:r>
            <a:r>
              <a:rPr lang="de-DE" sz="1200" dirty="0" err="1">
                <a:solidFill>
                  <a:srgbClr val="000000"/>
                </a:solidFill>
                <a:latin typeface="Courier New"/>
              </a:rPr>
              <a:t>popCard</a:t>
            </a:r>
            <a:r>
              <a:rPr lang="de-DE" sz="12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de-DE" sz="1200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de-DE" sz="1200" dirty="0" err="1" smtClean="0">
                <a:solidFill>
                  <a:srgbClr val="000000"/>
                </a:solidFill>
                <a:latin typeface="Courier New"/>
              </a:rPr>
              <a:t>getOpenStack</a:t>
            </a:r>
            <a:r>
              <a:rPr lang="de-DE" sz="1200" dirty="0">
                <a:solidFill>
                  <a:srgbClr val="000000"/>
                </a:solidFill>
                <a:latin typeface="Courier New"/>
              </a:rPr>
              <a:t>().</a:t>
            </a:r>
            <a:r>
              <a:rPr lang="de-DE" sz="1200" dirty="0" err="1">
                <a:solidFill>
                  <a:srgbClr val="000000"/>
                </a:solidFill>
                <a:latin typeface="Courier New"/>
              </a:rPr>
              <a:t>addToCards</a:t>
            </a:r>
            <a:r>
              <a:rPr lang="de-DE" sz="12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de-DE" sz="1200" dirty="0" err="1">
                <a:solidFill>
                  <a:srgbClr val="000000"/>
                </a:solidFill>
                <a:latin typeface="Courier New"/>
              </a:rPr>
              <a:t>card</a:t>
            </a:r>
            <a:r>
              <a:rPr lang="de-DE" sz="1200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de-DE" sz="1200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de-DE" sz="1200" dirty="0" smtClean="0">
                <a:solidFill>
                  <a:srgbClr val="000000"/>
                </a:solidFill>
                <a:latin typeface="Courier New"/>
              </a:rPr>
              <a:t>  </a:t>
            </a:r>
            <a:endParaRPr lang="de-DE" sz="1200" dirty="0">
              <a:solidFill>
                <a:srgbClr val="000000"/>
              </a:solidFill>
              <a:latin typeface="Courier New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// </a:t>
            </a:r>
            <a:r>
              <a:rPr lang="en-US" sz="1200" dirty="0">
                <a:solidFill>
                  <a:srgbClr val="3F7F5F"/>
                </a:solidFill>
                <a:latin typeface="Courier New"/>
              </a:rPr>
              <a:t>Let the players make their forecasts</a:t>
            </a:r>
          </a:p>
          <a:p>
            <a:r>
              <a:rPr lang="de-DE" sz="1200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de-DE" sz="1200" b="1" dirty="0" err="1" smtClean="0">
                <a:solidFill>
                  <a:srgbClr val="7F0055"/>
                </a:solidFill>
                <a:latin typeface="Courier New"/>
              </a:rPr>
              <a:t>for</a:t>
            </a:r>
            <a:r>
              <a:rPr lang="de-DE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200" b="1" dirty="0">
                <a:solidFill>
                  <a:srgbClr val="000000"/>
                </a:solidFill>
                <a:latin typeface="Courier New"/>
              </a:rPr>
              <a:t>(Player </a:t>
            </a:r>
            <a:r>
              <a:rPr lang="de-DE" sz="1200" b="1" dirty="0" err="1">
                <a:solidFill>
                  <a:srgbClr val="000000"/>
                </a:solidFill>
                <a:latin typeface="Courier New"/>
              </a:rPr>
              <a:t>player</a:t>
            </a:r>
            <a:r>
              <a:rPr lang="de-DE" sz="1200" b="1" dirty="0">
                <a:solidFill>
                  <a:srgbClr val="000000"/>
                </a:solidFill>
                <a:latin typeface="Courier New"/>
              </a:rPr>
              <a:t> : </a:t>
            </a:r>
            <a:r>
              <a:rPr lang="de-DE" sz="1200" b="1" dirty="0" err="1">
                <a:solidFill>
                  <a:srgbClr val="000000"/>
                </a:solidFill>
                <a:latin typeface="Courier New"/>
              </a:rPr>
              <a:t>getPlayers</a:t>
            </a:r>
            <a:r>
              <a:rPr lang="de-DE" sz="1200" b="1" dirty="0">
                <a:solidFill>
                  <a:srgbClr val="000000"/>
                </a:solidFill>
                <a:latin typeface="Courier New"/>
              </a:rPr>
              <a:t>())</a:t>
            </a:r>
          </a:p>
          <a:p>
            <a:r>
              <a:rPr lang="de-DE" sz="1200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de-DE" sz="1200" dirty="0" smtClean="0">
                <a:solidFill>
                  <a:srgbClr val="000000"/>
                </a:solidFill>
                <a:latin typeface="Courier New"/>
              </a:rPr>
              <a:t>{</a:t>
            </a:r>
            <a:endParaRPr lang="de-DE" sz="1200" dirty="0">
              <a:solidFill>
                <a:srgbClr val="000000"/>
              </a:solidFill>
              <a:latin typeface="Courier New"/>
            </a:endParaRPr>
          </a:p>
          <a:p>
            <a:r>
              <a:rPr lang="de-DE" sz="1200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de-DE" sz="12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de-DE" sz="1200" dirty="0" err="1">
                <a:solidFill>
                  <a:srgbClr val="000000"/>
                </a:solidFill>
                <a:latin typeface="Courier New"/>
              </a:rPr>
              <a:t>player.doForecast</a:t>
            </a:r>
            <a:r>
              <a:rPr lang="de-DE" sz="12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de-DE" sz="1200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de-DE" sz="1200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de-DE" sz="1200" dirty="0">
              <a:solidFill>
                <a:srgbClr val="000000"/>
              </a:solidFill>
              <a:latin typeface="Courier New"/>
            </a:endParaRPr>
          </a:p>
          <a:p>
            <a:r>
              <a:rPr lang="de-DE" sz="1200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34656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Besprechung HA 3 </a:t>
            </a:r>
            <a:r>
              <a:rPr lang="de-DE" dirty="0" smtClean="0"/>
              <a:t>XI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Implementierung von Player::</a:t>
            </a:r>
            <a:r>
              <a:rPr lang="de-DE" dirty="0" err="1" smtClean="0"/>
              <a:t>doForecast</a:t>
            </a:r>
            <a:r>
              <a:rPr lang="de-DE" dirty="0" smtClean="0"/>
              <a:t>():</a:t>
            </a:r>
            <a:r>
              <a:rPr lang="de-DE" dirty="0" err="1" smtClean="0"/>
              <a:t>void</a:t>
            </a:r>
            <a:r>
              <a:rPr lang="de-DE" dirty="0" smtClean="0"/>
              <a:t> (z.B.)</a:t>
            </a:r>
          </a:p>
          <a:p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23528" y="2204864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b="1" dirty="0" smtClean="0">
                <a:solidFill>
                  <a:srgbClr val="7F0055"/>
                </a:solidFill>
                <a:latin typeface="Courier New"/>
              </a:rPr>
              <a:t>   </a:t>
            </a:r>
            <a:r>
              <a:rPr lang="de-DE" sz="1200" b="1" dirty="0" err="1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de-DE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200" b="1" dirty="0" err="1">
                <a:solidFill>
                  <a:srgbClr val="7F0055"/>
                </a:solidFill>
                <a:latin typeface="Courier New"/>
              </a:rPr>
              <a:t>void</a:t>
            </a:r>
            <a:r>
              <a:rPr lang="de-DE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200" b="1" dirty="0" err="1">
                <a:solidFill>
                  <a:srgbClr val="000000"/>
                </a:solidFill>
                <a:latin typeface="Courier New"/>
              </a:rPr>
              <a:t>doForecast</a:t>
            </a:r>
            <a:r>
              <a:rPr lang="de-DE" sz="1200" b="1" dirty="0">
                <a:solidFill>
                  <a:srgbClr val="000000"/>
                </a:solidFill>
                <a:latin typeface="Courier New"/>
              </a:rPr>
              <a:t> ()</a:t>
            </a:r>
          </a:p>
          <a:p>
            <a:r>
              <a:rPr lang="de-DE" sz="1200" dirty="0">
                <a:solidFill>
                  <a:srgbClr val="000000"/>
                </a:solidFill>
                <a:latin typeface="Courier New"/>
              </a:rPr>
              <a:t>   {</a:t>
            </a:r>
          </a:p>
          <a:p>
            <a:r>
              <a:rPr lang="de-DE" sz="12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200" dirty="0" err="1">
                <a:solidFill>
                  <a:srgbClr val="000000"/>
                </a:solidFill>
                <a:latin typeface="Courier New"/>
              </a:rPr>
              <a:t>WizardGame</a:t>
            </a:r>
            <a:r>
              <a:rPr lang="de-DE" sz="1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sz="1200" dirty="0" err="1">
                <a:solidFill>
                  <a:srgbClr val="000000"/>
                </a:solidFill>
                <a:latin typeface="Courier New"/>
              </a:rPr>
              <a:t>game</a:t>
            </a:r>
            <a:r>
              <a:rPr lang="de-DE" sz="12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de-DE" sz="1200" dirty="0" err="1">
                <a:solidFill>
                  <a:srgbClr val="000000"/>
                </a:solidFill>
                <a:latin typeface="Courier New"/>
              </a:rPr>
              <a:t>getWizardGame</a:t>
            </a:r>
            <a:r>
              <a:rPr lang="de-DE" sz="12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de-DE" sz="1200" dirty="0">
                <a:solidFill>
                  <a:srgbClr val="000000"/>
                </a:solidFill>
                <a:latin typeface="Courier New"/>
              </a:rPr>
              <a:t>      Turn </a:t>
            </a:r>
            <a:r>
              <a:rPr lang="de-DE" sz="1200" dirty="0" err="1">
                <a:solidFill>
                  <a:srgbClr val="000000"/>
                </a:solidFill>
                <a:latin typeface="Courier New"/>
              </a:rPr>
              <a:t>currentTurn</a:t>
            </a:r>
            <a:r>
              <a:rPr lang="de-DE" sz="12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de-DE" sz="1200" dirty="0" err="1">
                <a:solidFill>
                  <a:srgbClr val="000000"/>
                </a:solidFill>
                <a:latin typeface="Courier New"/>
              </a:rPr>
              <a:t>game.getCurrentTurn</a:t>
            </a:r>
            <a:r>
              <a:rPr lang="de-DE" sz="12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de-DE" sz="1200" dirty="0">
                <a:solidFill>
                  <a:srgbClr val="000000"/>
                </a:solidFill>
                <a:latin typeface="Courier New"/>
              </a:rPr>
              <a:t>      </a:t>
            </a:r>
          </a:p>
          <a:p>
            <a:r>
              <a:rPr lang="de-DE" sz="1200" dirty="0">
                <a:solidFill>
                  <a:srgbClr val="000000"/>
                </a:solidFill>
                <a:latin typeface="Courier New"/>
              </a:rPr>
              <a:t>      Forecast </a:t>
            </a:r>
            <a:r>
              <a:rPr lang="de-DE" sz="1200" dirty="0" err="1">
                <a:solidFill>
                  <a:srgbClr val="000000"/>
                </a:solidFill>
                <a:latin typeface="Courier New"/>
              </a:rPr>
              <a:t>forecast</a:t>
            </a:r>
            <a:r>
              <a:rPr lang="de-DE" sz="12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de-DE" sz="1200" b="1" dirty="0" err="1">
                <a:solidFill>
                  <a:srgbClr val="7F0055"/>
                </a:solidFill>
                <a:latin typeface="Courier New"/>
              </a:rPr>
              <a:t>new</a:t>
            </a:r>
            <a:r>
              <a:rPr lang="de-DE" sz="1200" b="1" dirty="0">
                <a:solidFill>
                  <a:srgbClr val="000000"/>
                </a:solidFill>
                <a:latin typeface="Courier New"/>
              </a:rPr>
              <a:t> Forecast();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sz="1200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randomTrickcount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= (</a:t>
            </a:r>
            <a:r>
              <a:rPr lang="en-US" sz="1200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)((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Math.</a:t>
            </a:r>
            <a:r>
              <a:rPr lang="en-US" sz="1200" b="1" i="1" dirty="0" err="1">
                <a:solidFill>
                  <a:srgbClr val="000000"/>
                </a:solidFill>
                <a:latin typeface="Courier New"/>
              </a:rPr>
              <a:t>random</a:t>
            </a:r>
            <a:r>
              <a:rPr lang="en-US" sz="1200" b="1" i="1" dirty="0">
                <a:solidFill>
                  <a:srgbClr val="000000"/>
                </a:solidFill>
                <a:latin typeface="Courier New"/>
              </a:rPr>
              <a:t>()*100)%</a:t>
            </a:r>
            <a:r>
              <a:rPr lang="en-US" sz="1200" b="1" i="1" dirty="0" err="1">
                <a:solidFill>
                  <a:srgbClr val="000000"/>
                </a:solidFill>
                <a:latin typeface="Courier New"/>
              </a:rPr>
              <a:t>currentTurn.getNumber</a:t>
            </a:r>
            <a:r>
              <a:rPr lang="en-US" sz="1200" b="1" i="1" dirty="0">
                <a:solidFill>
                  <a:srgbClr val="000000"/>
                </a:solidFill>
                <a:latin typeface="Courier New"/>
              </a:rPr>
              <a:t>()) + 1;</a:t>
            </a:r>
          </a:p>
          <a:p>
            <a:r>
              <a:rPr lang="de-DE" sz="12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200" dirty="0" err="1">
                <a:solidFill>
                  <a:srgbClr val="000000"/>
                </a:solidFill>
                <a:latin typeface="Courier New"/>
              </a:rPr>
              <a:t>forecast.setTrickcount</a:t>
            </a:r>
            <a:r>
              <a:rPr lang="de-DE" sz="12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de-DE" sz="1200" dirty="0" err="1">
                <a:solidFill>
                  <a:srgbClr val="000000"/>
                </a:solidFill>
                <a:latin typeface="Courier New"/>
              </a:rPr>
              <a:t>randomTrickcount</a:t>
            </a:r>
            <a:r>
              <a:rPr lang="de-DE" sz="1200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de-DE" sz="12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200" dirty="0" err="1">
                <a:solidFill>
                  <a:srgbClr val="000000"/>
                </a:solidFill>
                <a:latin typeface="Courier New"/>
              </a:rPr>
              <a:t>addToForecasts</a:t>
            </a:r>
            <a:r>
              <a:rPr lang="de-DE" sz="12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de-DE" sz="1200" dirty="0" err="1">
                <a:solidFill>
                  <a:srgbClr val="000000"/>
                </a:solidFill>
                <a:latin typeface="Courier New"/>
              </a:rPr>
              <a:t>forecast</a:t>
            </a:r>
            <a:r>
              <a:rPr lang="de-DE" sz="1200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de-DE" sz="1200" dirty="0">
                <a:solidFill>
                  <a:srgbClr val="000000"/>
                </a:solidFill>
                <a:latin typeface="Courier New"/>
              </a:rPr>
              <a:t>      </a:t>
            </a:r>
          </a:p>
          <a:p>
            <a:r>
              <a:rPr lang="de-DE" sz="12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de-DE" sz="1200" dirty="0" err="1">
                <a:solidFill>
                  <a:srgbClr val="000000"/>
                </a:solidFill>
                <a:latin typeface="Courier New"/>
              </a:rPr>
              <a:t>currentTurn.addToForecasts</a:t>
            </a:r>
            <a:r>
              <a:rPr lang="de-DE" sz="12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de-DE" sz="1200" dirty="0" err="1">
                <a:solidFill>
                  <a:srgbClr val="000000"/>
                </a:solidFill>
                <a:latin typeface="Courier New"/>
              </a:rPr>
              <a:t>forecast</a:t>
            </a:r>
            <a:r>
              <a:rPr lang="de-DE" sz="1200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de-DE" sz="1200" dirty="0">
                <a:solidFill>
                  <a:srgbClr val="000000"/>
                </a:solidFill>
                <a:latin typeface="Courier New"/>
              </a:rPr>
              <a:t>   }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62705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Besprechung HA 3 </a:t>
            </a:r>
            <a:r>
              <a:rPr lang="de-DE" dirty="0" smtClean="0"/>
              <a:t>XII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eDobs</a:t>
            </a:r>
            <a:r>
              <a:rPr lang="de-DE" dirty="0" smtClean="0"/>
              <a:t> Screenshot </a:t>
            </a:r>
            <a:r>
              <a:rPr lang="de-DE" dirty="0" smtClean="0">
                <a:solidFill>
                  <a:srgbClr val="FF0000"/>
                </a:solidFill>
              </a:rPr>
              <a:t>VOR</a:t>
            </a:r>
            <a:r>
              <a:rPr lang="de-DE" dirty="0" smtClean="0"/>
              <a:t> der Abgabe der Vorhersagen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2856"/>
            <a:ext cx="7765515" cy="3477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493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Besprechung HA 3 </a:t>
            </a:r>
            <a:r>
              <a:rPr lang="de-DE" dirty="0" smtClean="0"/>
              <a:t>XIII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eDobs</a:t>
            </a:r>
            <a:r>
              <a:rPr lang="de-DE" dirty="0" smtClean="0"/>
              <a:t> Screenshot </a:t>
            </a:r>
            <a:r>
              <a:rPr lang="de-DE" dirty="0" smtClean="0">
                <a:solidFill>
                  <a:srgbClr val="FF0000"/>
                </a:solidFill>
              </a:rPr>
              <a:t>NACH</a:t>
            </a:r>
            <a:r>
              <a:rPr lang="de-DE" dirty="0" smtClean="0"/>
              <a:t> der Abgabe der Vorhersagen</a:t>
            </a:r>
            <a:endParaRPr lang="de-DE" dirty="0"/>
          </a:p>
        </p:txBody>
      </p:sp>
      <p:pic>
        <p:nvPicPr>
          <p:cNvPr id="5" name="Grafi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1988840"/>
            <a:ext cx="7767675" cy="39427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364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Änderungen am Wizard Klassendiagramm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343" y="1271892"/>
            <a:ext cx="7086396" cy="5132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eck 4"/>
          <p:cNvSpPr/>
          <p:nvPr/>
        </p:nvSpPr>
        <p:spPr>
          <a:xfrm>
            <a:off x="1691680" y="4149080"/>
            <a:ext cx="504056" cy="256663"/>
          </a:xfrm>
          <a:prstGeom prst="rect">
            <a:avLst/>
          </a:prstGeom>
          <a:solidFill>
            <a:schemeClr val="accent3">
              <a:alpha val="44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3635896" y="3893801"/>
            <a:ext cx="1210424" cy="175280"/>
          </a:xfrm>
          <a:prstGeom prst="rect">
            <a:avLst/>
          </a:prstGeom>
          <a:solidFill>
            <a:schemeClr val="accent3">
              <a:alpha val="44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 Verbindung 7"/>
          <p:cNvCxnSpPr/>
          <p:nvPr/>
        </p:nvCxnSpPr>
        <p:spPr>
          <a:xfrm flipV="1">
            <a:off x="4644008" y="2060848"/>
            <a:ext cx="2304256" cy="16561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076056" y="2758135"/>
            <a:ext cx="6014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err="1" smtClean="0">
                <a:solidFill>
                  <a:srgbClr val="FF0000"/>
                </a:solidFill>
              </a:rPr>
              <a:t>winner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3613036" y="4693920"/>
            <a:ext cx="1607036" cy="441961"/>
          </a:xfrm>
          <a:prstGeom prst="rect">
            <a:avLst/>
          </a:prstGeom>
          <a:solidFill>
            <a:schemeClr val="accent3">
              <a:alpha val="44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3617992" y="4390503"/>
            <a:ext cx="1607036" cy="158637"/>
          </a:xfrm>
          <a:prstGeom prst="rect">
            <a:avLst/>
          </a:prstGeom>
          <a:solidFill>
            <a:schemeClr val="accent3">
              <a:alpha val="44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5242178" y="1594923"/>
            <a:ext cx="553958" cy="158637"/>
          </a:xfrm>
          <a:prstGeom prst="rect">
            <a:avLst/>
          </a:prstGeom>
          <a:solidFill>
            <a:schemeClr val="accent3">
              <a:alpha val="44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1767458" y="2174043"/>
            <a:ext cx="1724422" cy="158637"/>
          </a:xfrm>
          <a:prstGeom prst="rect">
            <a:avLst/>
          </a:prstGeom>
          <a:solidFill>
            <a:schemeClr val="accent3">
              <a:alpha val="44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1769378" y="1877192"/>
            <a:ext cx="1724422" cy="158637"/>
          </a:xfrm>
          <a:prstGeom prst="rect">
            <a:avLst/>
          </a:prstGeom>
          <a:solidFill>
            <a:schemeClr val="accent3">
              <a:alpha val="44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3156218" y="1259972"/>
            <a:ext cx="4463782" cy="286888"/>
          </a:xfrm>
          <a:prstGeom prst="rect">
            <a:avLst/>
          </a:prstGeom>
          <a:solidFill>
            <a:schemeClr val="accent3">
              <a:alpha val="44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/>
        </p:nvSpPr>
        <p:spPr>
          <a:xfrm>
            <a:off x="3144888" y="1546860"/>
            <a:ext cx="348912" cy="91440"/>
          </a:xfrm>
          <a:prstGeom prst="rect">
            <a:avLst/>
          </a:prstGeom>
          <a:solidFill>
            <a:schemeClr val="accent3">
              <a:alpha val="44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/>
          <p:cNvSpPr/>
          <p:nvPr/>
        </p:nvSpPr>
        <p:spPr>
          <a:xfrm>
            <a:off x="7271088" y="1562100"/>
            <a:ext cx="348912" cy="191460"/>
          </a:xfrm>
          <a:prstGeom prst="rect">
            <a:avLst/>
          </a:prstGeom>
          <a:solidFill>
            <a:schemeClr val="accent3">
              <a:alpha val="44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4031020" y="5581641"/>
            <a:ext cx="533360" cy="171460"/>
          </a:xfrm>
          <a:prstGeom prst="rect">
            <a:avLst/>
          </a:prstGeom>
          <a:solidFill>
            <a:schemeClr val="accent3">
              <a:alpha val="44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2098228" y="5301592"/>
            <a:ext cx="3985939" cy="280049"/>
          </a:xfrm>
          <a:prstGeom prst="rect">
            <a:avLst/>
          </a:prstGeom>
          <a:solidFill>
            <a:schemeClr val="accent3">
              <a:alpha val="44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56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Beispiel-Objektstruktur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Beispiel im PM Blog</a:t>
            </a:r>
            <a:endParaRPr lang="de-D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8542924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262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Fujaba</a:t>
            </a:r>
            <a:r>
              <a:rPr lang="de-DE" dirty="0" smtClean="0"/>
              <a:t> 4 </a:t>
            </a:r>
            <a:r>
              <a:rPr lang="de-DE" dirty="0" err="1" smtClean="0"/>
              <a:t>Eclipse</a:t>
            </a:r>
            <a:r>
              <a:rPr lang="de-DE" dirty="0" smtClean="0"/>
              <a:t>: Storyboards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Folien Übung 4:</a:t>
            </a:r>
          </a:p>
          <a:p>
            <a:pPr lvl="1"/>
            <a:r>
              <a:rPr lang="de-DE" dirty="0" smtClean="0"/>
              <a:t>Installieren von </a:t>
            </a:r>
            <a:r>
              <a:rPr lang="de-DE" dirty="0" err="1" smtClean="0"/>
              <a:t>Fujaba</a:t>
            </a:r>
            <a:r>
              <a:rPr lang="de-DE" dirty="0" smtClean="0"/>
              <a:t> 4 </a:t>
            </a:r>
            <a:r>
              <a:rPr lang="de-DE" dirty="0" err="1" smtClean="0"/>
              <a:t>Eclipse</a:t>
            </a:r>
            <a:endParaRPr lang="de-DE" dirty="0" smtClean="0"/>
          </a:p>
          <a:p>
            <a:pPr lvl="1"/>
            <a:r>
              <a:rPr lang="de-DE" dirty="0" smtClean="0"/>
              <a:t>Anlegen eines neuen Storyboards</a:t>
            </a:r>
          </a:p>
          <a:p>
            <a:pPr lvl="1"/>
            <a:r>
              <a:rPr lang="de-DE" dirty="0" smtClean="0"/>
              <a:t>Code generieren</a:t>
            </a:r>
          </a:p>
          <a:p>
            <a:pPr lvl="1"/>
            <a:r>
              <a:rPr lang="de-DE" dirty="0" err="1" smtClean="0"/>
              <a:t>JUnit</a:t>
            </a:r>
            <a:r>
              <a:rPr lang="de-DE" dirty="0" smtClean="0"/>
              <a:t> Test ausführen</a:t>
            </a:r>
          </a:p>
          <a:p>
            <a:r>
              <a:rPr lang="de-DE" dirty="0" smtClean="0"/>
              <a:t>Heute „</a:t>
            </a:r>
            <a:r>
              <a:rPr lang="de-DE" dirty="0" err="1" smtClean="0"/>
              <a:t>MultiLinks</a:t>
            </a:r>
            <a:r>
              <a:rPr lang="de-DE" dirty="0" smtClean="0"/>
              <a:t>“</a:t>
            </a:r>
          </a:p>
          <a:p>
            <a:pPr lvl="1"/>
            <a:r>
              <a:rPr lang="de-DE" dirty="0" smtClean="0"/>
              <a:t>Nötig bei {</a:t>
            </a:r>
            <a:r>
              <a:rPr lang="de-DE" dirty="0" err="1" smtClean="0"/>
              <a:t>ordered</a:t>
            </a:r>
            <a:r>
              <a:rPr lang="de-DE" dirty="0" smtClean="0"/>
              <a:t>} Assoziationen</a:t>
            </a:r>
          </a:p>
          <a:p>
            <a:pPr lvl="1"/>
            <a:r>
              <a:rPr lang="de-DE" dirty="0" smtClean="0"/>
              <a:t>Legt Reihenfolge der Elemente fest</a:t>
            </a:r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976"/>
          <a:stretch/>
        </p:blipFill>
        <p:spPr bwMode="auto">
          <a:xfrm>
            <a:off x="827584" y="4941168"/>
            <a:ext cx="7086396" cy="1181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eck 4"/>
          <p:cNvSpPr/>
          <p:nvPr/>
        </p:nvSpPr>
        <p:spPr>
          <a:xfrm>
            <a:off x="3535298" y="5260143"/>
            <a:ext cx="3238882" cy="393897"/>
          </a:xfrm>
          <a:prstGeom prst="rect">
            <a:avLst/>
          </a:prstGeom>
          <a:solidFill>
            <a:schemeClr val="accent3">
              <a:alpha val="44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688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Fujaba</a:t>
            </a:r>
            <a:r>
              <a:rPr lang="de-DE" dirty="0"/>
              <a:t> 4 </a:t>
            </a:r>
            <a:r>
              <a:rPr lang="de-DE" dirty="0" err="1"/>
              <a:t>Eclipse</a:t>
            </a:r>
            <a:r>
              <a:rPr lang="de-DE" dirty="0"/>
              <a:t>: Storyboards </a:t>
            </a:r>
            <a:r>
              <a:rPr lang="de-DE" dirty="0" smtClean="0"/>
              <a:t>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MultiLinks</a:t>
            </a:r>
            <a:r>
              <a:rPr lang="de-DE" dirty="0" smtClean="0"/>
              <a:t> in Storyboards</a:t>
            </a:r>
            <a:endParaRPr lang="de-D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60848"/>
            <a:ext cx="669607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feil nach rechts 3"/>
          <p:cNvSpPr/>
          <p:nvPr/>
        </p:nvSpPr>
        <p:spPr>
          <a:xfrm rot="8235436">
            <a:off x="3677937" y="3301010"/>
            <a:ext cx="504056" cy="21602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rechts 5"/>
          <p:cNvSpPr/>
          <p:nvPr/>
        </p:nvSpPr>
        <p:spPr>
          <a:xfrm rot="11156230">
            <a:off x="4437805" y="4100899"/>
            <a:ext cx="504056" cy="21602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358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Besprechung HA 3</a:t>
            </a:r>
          </a:p>
          <a:p>
            <a:r>
              <a:rPr lang="de-DE" dirty="0" smtClean="0"/>
              <a:t>Änderungen am Wizard Klassendiagramm</a:t>
            </a:r>
          </a:p>
          <a:p>
            <a:pPr lvl="1"/>
            <a:r>
              <a:rPr lang="de-DE" dirty="0" smtClean="0"/>
              <a:t>Beispiel-Objektstruktur</a:t>
            </a:r>
          </a:p>
          <a:p>
            <a:r>
              <a:rPr lang="de-DE" dirty="0" err="1" smtClean="0"/>
              <a:t>Fujaba</a:t>
            </a:r>
            <a:r>
              <a:rPr lang="de-DE" dirty="0" smtClean="0"/>
              <a:t> 4 </a:t>
            </a:r>
            <a:r>
              <a:rPr lang="de-DE" dirty="0" err="1" smtClean="0"/>
              <a:t>Eclipse</a:t>
            </a:r>
            <a:r>
              <a:rPr lang="de-DE" dirty="0" smtClean="0"/>
              <a:t>: Storyboards</a:t>
            </a:r>
            <a:endParaRPr lang="de-DE" dirty="0" smtClean="0"/>
          </a:p>
          <a:p>
            <a:r>
              <a:rPr lang="de-DE" dirty="0" smtClean="0"/>
              <a:t>Vorstellung </a:t>
            </a:r>
            <a:r>
              <a:rPr lang="de-DE" dirty="0"/>
              <a:t>HA </a:t>
            </a:r>
            <a:r>
              <a:rPr lang="de-DE" dirty="0" smtClean="0"/>
              <a:t>4</a:t>
            </a:r>
          </a:p>
          <a:p>
            <a:r>
              <a:rPr lang="de-DE" dirty="0" smtClean="0"/>
              <a:t>Praktische Übung: Storyboards „Stich evaluieren“</a:t>
            </a:r>
            <a:endParaRPr lang="de-DE" dirty="0"/>
          </a:p>
          <a:p>
            <a:endParaRPr lang="de-DE" dirty="0" smtClean="0"/>
          </a:p>
          <a:p>
            <a:pPr>
              <a:buNone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Vorstellung HA 4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Abgabe bis </a:t>
            </a:r>
            <a:r>
              <a:rPr lang="de-DE" smtClean="0"/>
              <a:t>zum 16.06.2011, 23:59 Uhr</a:t>
            </a:r>
            <a:endParaRPr lang="de-DE" dirty="0" smtClean="0"/>
          </a:p>
          <a:p>
            <a:r>
              <a:rPr lang="de-DE" dirty="0" smtClean="0"/>
              <a:t>Erstellen von Storyboards</a:t>
            </a:r>
          </a:p>
          <a:p>
            <a:pPr lvl="1"/>
            <a:r>
              <a:rPr lang="de-DE" dirty="0" smtClean="0"/>
              <a:t>Runde 2 initialisieren, Normaler Trumpf</a:t>
            </a:r>
          </a:p>
          <a:p>
            <a:pPr lvl="1"/>
            <a:r>
              <a:rPr lang="de-DE" dirty="0" smtClean="0"/>
              <a:t>Runde 2 initialisieren, Zauberer Trumpf</a:t>
            </a:r>
          </a:p>
          <a:p>
            <a:pPr lvl="1"/>
            <a:r>
              <a:rPr lang="de-DE" dirty="0" smtClean="0"/>
              <a:t>Karte ausspielen: Kann Farbe bedienen, bedient Farbe</a:t>
            </a:r>
          </a:p>
          <a:p>
            <a:pPr lvl="1"/>
            <a:r>
              <a:rPr lang="de-DE" dirty="0"/>
              <a:t>Karte ausspielen: </a:t>
            </a:r>
            <a:r>
              <a:rPr lang="de-DE" dirty="0" smtClean="0"/>
              <a:t>Kann </a:t>
            </a:r>
            <a:r>
              <a:rPr lang="de-DE" dirty="0"/>
              <a:t>Farbe bedienen, bedient </a:t>
            </a:r>
            <a:r>
              <a:rPr lang="de-DE" dirty="0" smtClean="0"/>
              <a:t>nicht</a:t>
            </a:r>
          </a:p>
          <a:p>
            <a:pPr lvl="1"/>
            <a:r>
              <a:rPr lang="de-DE" dirty="0"/>
              <a:t>Karte ausspielen: </a:t>
            </a:r>
            <a:r>
              <a:rPr lang="de-DE" dirty="0" smtClean="0"/>
              <a:t>Kann </a:t>
            </a:r>
            <a:r>
              <a:rPr lang="de-DE" dirty="0"/>
              <a:t>Farbe </a:t>
            </a:r>
            <a:r>
              <a:rPr lang="de-DE" dirty="0" smtClean="0"/>
              <a:t>nicht bedienen</a:t>
            </a:r>
            <a:r>
              <a:rPr lang="de-DE" dirty="0"/>
              <a:t>, </a:t>
            </a:r>
            <a:r>
              <a:rPr lang="de-DE" dirty="0" smtClean="0"/>
              <a:t>wirft andere Farbe ab</a:t>
            </a:r>
          </a:p>
          <a:p>
            <a:pPr lvl="1"/>
            <a:r>
              <a:rPr lang="de-DE" dirty="0" smtClean="0"/>
              <a:t>Stich evaluieren: Höchste Karte</a:t>
            </a:r>
          </a:p>
          <a:p>
            <a:pPr lvl="1"/>
            <a:r>
              <a:rPr lang="de-DE" dirty="0" smtClean="0"/>
              <a:t>Stich evaluieren: Höchster Trumpf</a:t>
            </a:r>
          </a:p>
          <a:p>
            <a:pPr lvl="1"/>
            <a:r>
              <a:rPr lang="de-DE" dirty="0" smtClean="0"/>
              <a:t>Stich evaluieren: 2 Narren</a:t>
            </a:r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506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Vorstellung HA 4 </a:t>
            </a:r>
            <a:r>
              <a:rPr lang="de-DE" dirty="0" smtClean="0"/>
              <a:t>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Implementieren der </a:t>
            </a:r>
            <a:r>
              <a:rPr lang="de-DE" dirty="0" smtClean="0"/>
              <a:t>Methoden</a:t>
            </a:r>
          </a:p>
          <a:p>
            <a:pPr lvl="1"/>
            <a:r>
              <a:rPr lang="de-DE" sz="1400" dirty="0" err="1" smtClean="0">
                <a:latin typeface="Consolas" pitchFamily="49" charset="0"/>
                <a:cs typeface="Consolas" pitchFamily="49" charset="0"/>
              </a:rPr>
              <a:t>WizardGame</a:t>
            </a:r>
            <a:r>
              <a:rPr lang="de-DE" sz="14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de-DE" sz="1400" dirty="0" err="1" smtClean="0">
                <a:latin typeface="Consolas" pitchFamily="49" charset="0"/>
                <a:cs typeface="Consolas" pitchFamily="49" charset="0"/>
              </a:rPr>
              <a:t>startTurn</a:t>
            </a:r>
            <a:r>
              <a:rPr lang="de-DE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de-DE" sz="1400" dirty="0" err="1" smtClean="0">
                <a:latin typeface="Consolas" pitchFamily="49" charset="0"/>
                <a:cs typeface="Consolas" pitchFamily="49" charset="0"/>
              </a:rPr>
              <a:t>turn:Integer</a:t>
            </a:r>
            <a:r>
              <a:rPr lang="de-DE" sz="1400" dirty="0" smtClean="0">
                <a:latin typeface="Consolas" pitchFamily="49" charset="0"/>
                <a:cs typeface="Consolas" pitchFamily="49" charset="0"/>
              </a:rPr>
              <a:t>):</a:t>
            </a:r>
            <a:r>
              <a:rPr lang="de-DE" sz="1400" dirty="0" err="1" smtClean="0">
                <a:latin typeface="Consolas" pitchFamily="49" charset="0"/>
                <a:cs typeface="Consolas" pitchFamily="49" charset="0"/>
              </a:rPr>
              <a:t>void</a:t>
            </a:r>
            <a:endParaRPr lang="de-DE" sz="1400" b="0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de-DE" sz="1400" b="0" dirty="0" smtClean="0">
                <a:latin typeface="Consolas" pitchFamily="49" charset="0"/>
                <a:cs typeface="Consolas" pitchFamily="49" charset="0"/>
              </a:rPr>
              <a:t>Player</a:t>
            </a:r>
            <a:r>
              <a:rPr lang="de-DE" sz="1400" b="0" dirty="0">
                <a:latin typeface="Consolas" pitchFamily="49" charset="0"/>
                <a:cs typeface="Consolas" pitchFamily="49" charset="0"/>
              </a:rPr>
              <a:t>::</a:t>
            </a:r>
            <a:r>
              <a:rPr lang="de-DE" sz="1400" b="0" dirty="0" err="1">
                <a:latin typeface="Consolas" pitchFamily="49" charset="0"/>
                <a:cs typeface="Consolas" pitchFamily="49" charset="0"/>
              </a:rPr>
              <a:t>playCard</a:t>
            </a:r>
            <a:r>
              <a:rPr lang="de-DE" sz="1400" b="0" dirty="0">
                <a:latin typeface="Consolas" pitchFamily="49" charset="0"/>
                <a:cs typeface="Consolas" pitchFamily="49" charset="0"/>
              </a:rPr>
              <a:t>(</a:t>
            </a:r>
            <a:r>
              <a:rPr lang="de-DE" sz="1400" b="0" dirty="0" err="1">
                <a:latin typeface="Consolas" pitchFamily="49" charset="0"/>
                <a:cs typeface="Consolas" pitchFamily="49" charset="0"/>
              </a:rPr>
              <a:t>card:Card</a:t>
            </a:r>
            <a:r>
              <a:rPr lang="de-DE" sz="1400" b="0" dirty="0">
                <a:latin typeface="Consolas" pitchFamily="49" charset="0"/>
                <a:cs typeface="Consolas" pitchFamily="49" charset="0"/>
              </a:rPr>
              <a:t>):</a:t>
            </a:r>
            <a:r>
              <a:rPr lang="de-DE" sz="1400" b="0" dirty="0" err="1" smtClean="0">
                <a:latin typeface="Consolas" pitchFamily="49" charset="0"/>
                <a:cs typeface="Consolas" pitchFamily="49" charset="0"/>
              </a:rPr>
              <a:t>void</a:t>
            </a:r>
            <a:endParaRPr lang="de-DE" sz="1400" b="0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de-DE" sz="1400" dirty="0" smtClean="0">
                <a:latin typeface="Consolas" pitchFamily="49" charset="0"/>
                <a:cs typeface="Consolas" pitchFamily="49" charset="0"/>
              </a:rPr>
              <a:t>Player::</a:t>
            </a:r>
            <a:r>
              <a:rPr lang="de-DE" sz="1400" dirty="0" err="1" smtClean="0">
                <a:latin typeface="Consolas" pitchFamily="49" charset="0"/>
                <a:cs typeface="Consolas" pitchFamily="49" charset="0"/>
              </a:rPr>
              <a:t>evaluateTrick</a:t>
            </a:r>
            <a:r>
              <a:rPr lang="de-DE" sz="1400" dirty="0" smtClean="0">
                <a:latin typeface="Consolas" pitchFamily="49" charset="0"/>
                <a:cs typeface="Consolas" pitchFamily="49" charset="0"/>
              </a:rPr>
              <a:t>():</a:t>
            </a:r>
            <a:r>
              <a:rPr lang="de-DE" sz="1400" dirty="0" err="1" smtClean="0">
                <a:latin typeface="Consolas" pitchFamily="49" charset="0"/>
                <a:cs typeface="Consolas" pitchFamily="49" charset="0"/>
              </a:rPr>
              <a:t>void</a:t>
            </a:r>
            <a:endParaRPr lang="de-DE" sz="1400" dirty="0" smtClean="0">
              <a:latin typeface="Consolas" pitchFamily="49" charset="0"/>
              <a:cs typeface="Consolas" pitchFamily="49" charset="0"/>
            </a:endParaRPr>
          </a:p>
          <a:p>
            <a:pPr lvl="1"/>
            <a:endParaRPr lang="de-DE" sz="1400" dirty="0">
              <a:latin typeface="Consolas" pitchFamily="49" charset="0"/>
              <a:cs typeface="Consolas" pitchFamily="49" charset="0"/>
            </a:endParaRPr>
          </a:p>
          <a:p>
            <a:r>
              <a:rPr lang="de-DE" dirty="0" smtClean="0">
                <a:cs typeface="Consolas" pitchFamily="49" charset="0"/>
              </a:rPr>
              <a:t>Bis alle Tests grün werden!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013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Praktische Übung: Storyboards </a:t>
            </a:r>
            <a:r>
              <a:rPr lang="de-DE" dirty="0" smtClean="0"/>
              <a:t>„Stich </a:t>
            </a:r>
            <a:r>
              <a:rPr lang="de-DE" dirty="0"/>
              <a:t>evaluieren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Erstellt Storyboards zu </a:t>
            </a:r>
            <a:r>
              <a:rPr lang="de-DE" sz="1600" b="0" dirty="0" smtClean="0">
                <a:latin typeface="Consolas" pitchFamily="49" charset="0"/>
                <a:cs typeface="Consolas" pitchFamily="49" charset="0"/>
              </a:rPr>
              <a:t>Player::</a:t>
            </a:r>
            <a:r>
              <a:rPr lang="de-DE" sz="1600" b="0" dirty="0" err="1" smtClean="0">
                <a:latin typeface="Consolas" pitchFamily="49" charset="0"/>
                <a:cs typeface="Consolas" pitchFamily="49" charset="0"/>
              </a:rPr>
              <a:t>evaluateTrick</a:t>
            </a:r>
            <a:r>
              <a:rPr lang="de-DE" sz="1600" b="0" dirty="0" smtClean="0">
                <a:latin typeface="Consolas" pitchFamily="49" charset="0"/>
                <a:cs typeface="Consolas" pitchFamily="49" charset="0"/>
              </a:rPr>
              <a:t>():</a:t>
            </a:r>
            <a:r>
              <a:rPr lang="de-DE" sz="1600" b="0" dirty="0" err="1" smtClean="0">
                <a:latin typeface="Consolas" pitchFamily="49" charset="0"/>
                <a:cs typeface="Consolas" pitchFamily="49" charset="0"/>
              </a:rPr>
              <a:t>void</a:t>
            </a:r>
            <a:endParaRPr lang="de-DE" b="0" dirty="0" smtClean="0">
              <a:latin typeface="Consolas" pitchFamily="49" charset="0"/>
              <a:cs typeface="Consolas" pitchFamily="49" charset="0"/>
            </a:endParaRPr>
          </a:p>
          <a:p>
            <a:pPr marL="742950" lvl="2" indent="-342900"/>
            <a:r>
              <a:rPr lang="de-DE" dirty="0"/>
              <a:t>Stich evaluieren: </a:t>
            </a:r>
            <a:r>
              <a:rPr lang="de-DE" dirty="0" smtClean="0"/>
              <a:t>3 Narren</a:t>
            </a:r>
          </a:p>
          <a:p>
            <a:pPr marL="1200150" lvl="3" indent="-342900"/>
            <a:r>
              <a:rPr lang="de-DE" dirty="0" smtClean="0"/>
              <a:t>Hinweis: Den Stich bekommt der erste, der einen Narren gespielt hat!</a:t>
            </a:r>
          </a:p>
          <a:p>
            <a:pPr marL="742950" lvl="2" indent="-342900"/>
            <a:r>
              <a:rPr lang="de-DE" dirty="0" smtClean="0"/>
              <a:t>Stich evaluieren: 2 Zauberer, 1 andere Karte</a:t>
            </a:r>
          </a:p>
          <a:p>
            <a:pPr marL="1200150" lvl="3" indent="-342900"/>
            <a:r>
              <a:rPr lang="de-DE" dirty="0" smtClean="0"/>
              <a:t>Hinweis: Den Stich bekommt der erste der einen Zauberer gespielt hat!</a:t>
            </a:r>
          </a:p>
          <a:p>
            <a:pPr marL="742950" lvl="2" indent="-342900"/>
            <a:r>
              <a:rPr lang="de-DE" dirty="0" smtClean="0"/>
              <a:t>Stich evaluieren: 1 Zauberer, 2 andere Karten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987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Ende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de-DE" sz="4400" dirty="0" smtClean="0"/>
              <a:t>Schönes WE!</a:t>
            </a:r>
            <a:endParaRPr lang="de-DE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3648" y="1988840"/>
            <a:ext cx="6538595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Besprechung HA 3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Aufgabe 1: </a:t>
            </a:r>
            <a:r>
              <a:rPr lang="de-DE" dirty="0" err="1" smtClean="0"/>
              <a:t>WizardGame</a:t>
            </a:r>
            <a:r>
              <a:rPr lang="de-DE" dirty="0" smtClean="0"/>
              <a:t>::</a:t>
            </a:r>
            <a:r>
              <a:rPr lang="de-DE" dirty="0" err="1" smtClean="0"/>
              <a:t>init</a:t>
            </a:r>
            <a:r>
              <a:rPr lang="de-DE" dirty="0" smtClean="0"/>
              <a:t>(</a:t>
            </a:r>
            <a:r>
              <a:rPr lang="de-DE" dirty="0" err="1" smtClean="0"/>
              <a:t>playerNames:StringArray</a:t>
            </a:r>
            <a:r>
              <a:rPr lang="de-DE" dirty="0" smtClean="0"/>
              <a:t>) implementieren</a:t>
            </a:r>
          </a:p>
          <a:p>
            <a:r>
              <a:rPr lang="de-DE" dirty="0" smtClean="0"/>
              <a:t>Aufgabe 2: </a:t>
            </a:r>
            <a:r>
              <a:rPr lang="de-DE" dirty="0" err="1" smtClean="0"/>
              <a:t>eDobs</a:t>
            </a:r>
            <a:r>
              <a:rPr lang="de-DE" dirty="0" smtClean="0"/>
              <a:t> Screenshot am Ende von </a:t>
            </a:r>
            <a:r>
              <a:rPr lang="de-DE" dirty="0" err="1" smtClean="0"/>
              <a:t>init</a:t>
            </a:r>
            <a:r>
              <a:rPr lang="de-DE" dirty="0" smtClean="0"/>
              <a:t>(…)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577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Besprechung HA 3 </a:t>
            </a:r>
            <a:r>
              <a:rPr lang="de-DE" dirty="0" smtClean="0"/>
              <a:t>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Aufgabe 3.1: Zetteltest zu </a:t>
            </a:r>
            <a:r>
              <a:rPr lang="de-DE" dirty="0" err="1" smtClean="0"/>
              <a:t>WizardGame</a:t>
            </a:r>
            <a:r>
              <a:rPr lang="de-DE" dirty="0" smtClean="0"/>
              <a:t>::</a:t>
            </a:r>
            <a:r>
              <a:rPr lang="de-DE" dirty="0" err="1" smtClean="0"/>
              <a:t>startGame</a:t>
            </a:r>
            <a:r>
              <a:rPr lang="de-DE" dirty="0" smtClean="0"/>
              <a:t>():</a:t>
            </a:r>
            <a:r>
              <a:rPr lang="de-DE" dirty="0" err="1" smtClean="0"/>
              <a:t>void</a:t>
            </a:r>
            <a:endParaRPr lang="de-DE" dirty="0"/>
          </a:p>
        </p:txBody>
      </p:sp>
      <p:pic>
        <p:nvPicPr>
          <p:cNvPr id="4" name="Bild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600" y="2060848"/>
            <a:ext cx="5399405" cy="386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6956824" y="2276872"/>
            <a:ext cx="1646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Schritt 1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</a:rPr>
              <a:t>(vorgegeben)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54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Besprechung HA 3 </a:t>
            </a:r>
            <a:r>
              <a:rPr lang="de-DE" dirty="0" smtClean="0"/>
              <a:t>III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Aufgabe 3.1: Zetteltest zu </a:t>
            </a:r>
            <a:r>
              <a:rPr lang="de-DE" dirty="0" err="1" smtClean="0"/>
              <a:t>WizardGame</a:t>
            </a:r>
            <a:r>
              <a:rPr lang="de-DE" dirty="0" smtClean="0"/>
              <a:t>::</a:t>
            </a:r>
            <a:r>
              <a:rPr lang="de-DE" dirty="0" err="1" smtClean="0"/>
              <a:t>startGame</a:t>
            </a:r>
            <a:r>
              <a:rPr lang="de-DE" dirty="0" smtClean="0"/>
              <a:t>():</a:t>
            </a:r>
            <a:r>
              <a:rPr lang="de-DE" dirty="0" err="1" smtClean="0"/>
              <a:t>void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7226128" y="22768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Schritt 2</a:t>
            </a:r>
            <a:endParaRPr lang="de-DE" b="1" dirty="0">
              <a:solidFill>
                <a:srgbClr val="FF0000"/>
              </a:solidFill>
            </a:endParaRPr>
          </a:p>
        </p:txBody>
      </p:sp>
      <p:pic>
        <p:nvPicPr>
          <p:cNvPr id="7" name="Bild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600" y="2061246"/>
            <a:ext cx="5399405" cy="386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7"/>
          <p:cNvSpPr/>
          <p:nvPr/>
        </p:nvSpPr>
        <p:spPr>
          <a:xfrm>
            <a:off x="1878332" y="2685066"/>
            <a:ext cx="72008" cy="1409865"/>
          </a:xfrm>
          <a:prstGeom prst="rect">
            <a:avLst/>
          </a:prstGeom>
          <a:solidFill>
            <a:schemeClr val="accent3">
              <a:alpha val="44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 rot="5400000">
            <a:off x="2225315" y="3764020"/>
            <a:ext cx="71557" cy="733380"/>
          </a:xfrm>
          <a:prstGeom prst="rect">
            <a:avLst/>
          </a:prstGeom>
          <a:solidFill>
            <a:schemeClr val="accent3">
              <a:alpha val="44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2595274" y="4133528"/>
            <a:ext cx="72008" cy="1409865"/>
          </a:xfrm>
          <a:prstGeom prst="rect">
            <a:avLst/>
          </a:prstGeom>
          <a:solidFill>
            <a:schemeClr val="accent3">
              <a:alpha val="44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182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Besprechung HA 3 </a:t>
            </a:r>
            <a:r>
              <a:rPr lang="de-DE" dirty="0" smtClean="0"/>
              <a:t>IV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Aufgabe 3.1: Zetteltest zu </a:t>
            </a:r>
            <a:r>
              <a:rPr lang="de-DE" dirty="0" err="1" smtClean="0"/>
              <a:t>WizardGame</a:t>
            </a:r>
            <a:r>
              <a:rPr lang="de-DE" dirty="0" smtClean="0"/>
              <a:t>::</a:t>
            </a:r>
            <a:r>
              <a:rPr lang="de-DE" dirty="0" err="1" smtClean="0"/>
              <a:t>startGame</a:t>
            </a:r>
            <a:r>
              <a:rPr lang="de-DE" dirty="0" smtClean="0"/>
              <a:t>():</a:t>
            </a:r>
            <a:r>
              <a:rPr lang="de-DE" dirty="0" err="1" smtClean="0"/>
              <a:t>void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7226127" y="2276872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Schritt 3</a:t>
            </a:r>
            <a:endParaRPr lang="de-DE" b="1" dirty="0">
              <a:solidFill>
                <a:srgbClr val="FF0000"/>
              </a:solidFill>
            </a:endParaRPr>
          </a:p>
        </p:txBody>
      </p:sp>
      <p:pic>
        <p:nvPicPr>
          <p:cNvPr id="7" name="Bild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600" y="2066265"/>
            <a:ext cx="5399405" cy="385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hteck 5"/>
          <p:cNvSpPr/>
          <p:nvPr/>
        </p:nvSpPr>
        <p:spPr>
          <a:xfrm>
            <a:off x="5687007" y="2693017"/>
            <a:ext cx="72008" cy="1672087"/>
          </a:xfrm>
          <a:prstGeom prst="rect">
            <a:avLst/>
          </a:prstGeom>
          <a:solidFill>
            <a:schemeClr val="accent3">
              <a:alpha val="44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 rot="5400000">
            <a:off x="4805466" y="3411558"/>
            <a:ext cx="72010" cy="1835087"/>
          </a:xfrm>
          <a:prstGeom prst="rect">
            <a:avLst/>
          </a:prstGeom>
          <a:solidFill>
            <a:schemeClr val="accent3">
              <a:alpha val="44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3915191" y="4293096"/>
            <a:ext cx="72008" cy="1266029"/>
          </a:xfrm>
          <a:prstGeom prst="rect">
            <a:avLst/>
          </a:prstGeom>
          <a:solidFill>
            <a:schemeClr val="accent3">
              <a:alpha val="44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24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Besprechung HA 3 </a:t>
            </a:r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Aufgabe 3.1: Zetteltest zu </a:t>
            </a:r>
            <a:r>
              <a:rPr lang="de-DE" dirty="0" err="1" smtClean="0"/>
              <a:t>WizardGame</a:t>
            </a:r>
            <a:r>
              <a:rPr lang="de-DE" dirty="0" smtClean="0"/>
              <a:t>::</a:t>
            </a:r>
            <a:r>
              <a:rPr lang="de-DE" dirty="0" err="1" smtClean="0"/>
              <a:t>startGame</a:t>
            </a:r>
            <a:r>
              <a:rPr lang="de-DE" dirty="0" smtClean="0"/>
              <a:t>():</a:t>
            </a:r>
            <a:r>
              <a:rPr lang="de-DE" dirty="0" err="1" smtClean="0"/>
              <a:t>void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7226127" y="2276872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Schritt 4</a:t>
            </a:r>
            <a:endParaRPr lang="de-DE" b="1" dirty="0">
              <a:solidFill>
                <a:srgbClr val="FF0000"/>
              </a:solidFill>
            </a:endParaRPr>
          </a:p>
        </p:txBody>
      </p:sp>
      <p:pic>
        <p:nvPicPr>
          <p:cNvPr id="7" name="Bild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600" y="2198866"/>
            <a:ext cx="5399405" cy="3589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hteck 5"/>
          <p:cNvSpPr/>
          <p:nvPr/>
        </p:nvSpPr>
        <p:spPr>
          <a:xfrm>
            <a:off x="3309567" y="4460857"/>
            <a:ext cx="72008" cy="696335"/>
          </a:xfrm>
          <a:prstGeom prst="rect">
            <a:avLst/>
          </a:prstGeom>
          <a:solidFill>
            <a:schemeClr val="accent3">
              <a:alpha val="44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4902147" y="5157192"/>
            <a:ext cx="72008" cy="274320"/>
          </a:xfrm>
          <a:prstGeom prst="rect">
            <a:avLst/>
          </a:prstGeom>
          <a:solidFill>
            <a:schemeClr val="accent3">
              <a:alpha val="44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 rot="5400000">
            <a:off x="4104329" y="4346230"/>
            <a:ext cx="72008" cy="1667644"/>
          </a:xfrm>
          <a:prstGeom prst="rect">
            <a:avLst/>
          </a:prstGeom>
          <a:solidFill>
            <a:schemeClr val="accent3">
              <a:alpha val="44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937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Besprechung HA 3 </a:t>
            </a:r>
            <a:r>
              <a:rPr lang="de-DE" dirty="0" smtClean="0"/>
              <a:t>VI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Aufgabe 3.1: Zetteltest zu </a:t>
            </a:r>
            <a:r>
              <a:rPr lang="de-DE" dirty="0" err="1" smtClean="0"/>
              <a:t>WizardGame</a:t>
            </a:r>
            <a:r>
              <a:rPr lang="de-DE" dirty="0" smtClean="0"/>
              <a:t>::</a:t>
            </a:r>
            <a:r>
              <a:rPr lang="de-DE" dirty="0" err="1" smtClean="0"/>
              <a:t>startGame</a:t>
            </a:r>
            <a:r>
              <a:rPr lang="de-DE" dirty="0" smtClean="0"/>
              <a:t>():</a:t>
            </a:r>
            <a:r>
              <a:rPr lang="de-DE" dirty="0" err="1" smtClean="0"/>
              <a:t>void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911939" y="2276872"/>
            <a:ext cx="1736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Schritt 5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</a:rPr>
              <a:t>(Endsituation)</a:t>
            </a:r>
            <a:endParaRPr lang="de-DE" b="1" dirty="0">
              <a:solidFill>
                <a:srgbClr val="FF0000"/>
              </a:solidFill>
            </a:endParaRPr>
          </a:p>
        </p:txBody>
      </p:sp>
      <p:pic>
        <p:nvPicPr>
          <p:cNvPr id="7" name="Bild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600" y="2212041"/>
            <a:ext cx="5399405" cy="356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hteck 5"/>
          <p:cNvSpPr/>
          <p:nvPr/>
        </p:nvSpPr>
        <p:spPr>
          <a:xfrm>
            <a:off x="5778447" y="4941168"/>
            <a:ext cx="72008" cy="406524"/>
          </a:xfrm>
          <a:prstGeom prst="rect">
            <a:avLst/>
          </a:prstGeom>
          <a:solidFill>
            <a:schemeClr val="accent3">
              <a:alpha val="44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 rot="16200000">
            <a:off x="3897741" y="3042362"/>
            <a:ext cx="72008" cy="3833419"/>
          </a:xfrm>
          <a:prstGeom prst="rect">
            <a:avLst/>
          </a:prstGeom>
          <a:solidFill>
            <a:schemeClr val="accent3">
              <a:alpha val="44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975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Besprechung HA 3 </a:t>
            </a:r>
            <a:r>
              <a:rPr lang="de-DE" dirty="0" smtClean="0"/>
              <a:t>VII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Aufgabe 3.2: </a:t>
            </a:r>
            <a:r>
              <a:rPr lang="de-DE" dirty="0" err="1" smtClean="0"/>
              <a:t>eDobs</a:t>
            </a:r>
            <a:r>
              <a:rPr lang="de-DE" dirty="0" smtClean="0"/>
              <a:t> Screenshot am Ende von </a:t>
            </a:r>
            <a:r>
              <a:rPr lang="de-DE" dirty="0" err="1" smtClean="0"/>
              <a:t>WizardGame</a:t>
            </a:r>
            <a:r>
              <a:rPr lang="de-DE" dirty="0" smtClean="0"/>
              <a:t>::</a:t>
            </a:r>
            <a:r>
              <a:rPr lang="de-DE" dirty="0" err="1" smtClean="0"/>
              <a:t>startGame</a:t>
            </a:r>
            <a:r>
              <a:rPr lang="de-DE" dirty="0" smtClean="0"/>
              <a:t>():</a:t>
            </a:r>
            <a:r>
              <a:rPr lang="de-DE" dirty="0" err="1" smtClean="0"/>
              <a:t>void</a:t>
            </a:r>
            <a:endParaRPr lang="de-DE" dirty="0"/>
          </a:p>
        </p:txBody>
      </p:sp>
      <p:pic>
        <p:nvPicPr>
          <p:cNvPr id="4" name="Grafik 3" descr="F:\uni\Lehre\SELectures\SS2011\PM\Hausaufgaben\HA3\eDOBS_startGam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323" y="2420888"/>
            <a:ext cx="6372225" cy="3312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754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SE0210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VorlageSE0210</Template>
  <TotalTime>0</TotalTime>
  <Words>679</Words>
  <Application>Microsoft Office PowerPoint</Application>
  <PresentationFormat>Bildschirmpräsentation (4:3)</PresentationFormat>
  <Paragraphs>138</Paragraphs>
  <Slides>23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VorlageSE0210</vt:lpstr>
      <vt:lpstr>Programmiermethodik  Übung 5</vt:lpstr>
      <vt:lpstr>Agenda</vt:lpstr>
      <vt:lpstr>Besprechung HA 3 I</vt:lpstr>
      <vt:lpstr>Besprechung HA 3 II</vt:lpstr>
      <vt:lpstr>Besprechung HA 3 III</vt:lpstr>
      <vt:lpstr>Besprechung HA 3 IV</vt:lpstr>
      <vt:lpstr>Besprechung HA 3 V</vt:lpstr>
      <vt:lpstr>Besprechung HA 3 VI</vt:lpstr>
      <vt:lpstr>Besprechung HA 3 VII</vt:lpstr>
      <vt:lpstr>Besprechung HA 3 VIII</vt:lpstr>
      <vt:lpstr>Besprechung HA 3 IX</vt:lpstr>
      <vt:lpstr>Besprechung HA 3 X</vt:lpstr>
      <vt:lpstr>Besprechung HA 3 XI</vt:lpstr>
      <vt:lpstr>Besprechung HA 3 XII</vt:lpstr>
      <vt:lpstr>Besprechung HA 3 XIII</vt:lpstr>
      <vt:lpstr>Änderungen am Wizard Klassendiagramm</vt:lpstr>
      <vt:lpstr>Beispiel-Objektstruktur</vt:lpstr>
      <vt:lpstr>Fujaba 4 Eclipse: Storyboards I</vt:lpstr>
      <vt:lpstr>Fujaba 4 Eclipse: Storyboards II</vt:lpstr>
      <vt:lpstr>Vorstellung HA 4 I</vt:lpstr>
      <vt:lpstr>Vorstellung HA 4 II</vt:lpstr>
      <vt:lpstr>Praktische Übung: Storyboards „Stich evaluieren“</vt:lpstr>
      <vt:lpstr>Ende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Programmiermethodik  Übung 2</dc:title>
  <dc:creator>ascharf</dc:creator>
  <cp:lastModifiedBy>Andreas Scharf</cp:lastModifiedBy>
  <cp:revision>118</cp:revision>
  <dcterms:created xsi:type="dcterms:W3CDTF">2010-04-23T07:32:08Z</dcterms:created>
  <dcterms:modified xsi:type="dcterms:W3CDTF">2011-06-03T14:51:24Z</dcterms:modified>
</cp:coreProperties>
</file>