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  <p:sldId id="272" r:id="rId9"/>
    <p:sldId id="258" r:id="rId10"/>
    <p:sldId id="27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55"/>
    <a:srgbClr val="C00000"/>
    <a:srgbClr val="B11D5B"/>
    <a:srgbClr val="9BBB59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86700" autoAdjust="0"/>
  </p:normalViewPr>
  <p:slideViewPr>
    <p:cSldViewPr>
      <p:cViewPr varScale="1">
        <p:scale>
          <a:sx n="117" d="100"/>
          <a:sy n="11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D3103C-0EA8-4A19-A355-80345F67AD32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6231D-29D3-4AA4-BA7E-992CC77EBB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4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27098-2D28-4542-8455-1A6F4300CF36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021DB-5D6E-453B-9FEE-2E07DB6D2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27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F0166-4B5B-4F7D-A4DD-4FB52548AD1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A2C43-93BA-45CA-B034-3783E95E1D97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1D88C8-7586-43C9-983F-63F554AF25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DFEE57-7036-4823-ABE7-A7EB2D8491A6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2BE562-013F-4AB3-84EB-D1B4B6BE50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Programmiermethodik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SS 2011 – Übung 11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15.07.2011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3F981F-D499-4A68-9BE0-2A24A7467E62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044E99-5B09-4995-A3C6-F84F99FBA4BB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7E0C8A-F0BF-4B90-BF47-A498A3BB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EA6916-4449-40E0-94F3-CD8908C15787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B44E7F-1E54-4ACC-B352-51BA2ABFA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C687BE-3108-4192-9E7C-1EC908776D17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882E8D-4A03-4DC9-AEE6-3FDE7FB8F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4A5947-C38C-485B-B2F1-78A4020DE40F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B2E014-B20A-4CF2-9D32-E229A6DEB1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29F921-CA0D-445D-A182-4BD82B1D2057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F8284A-06B6-4A81-99E7-47F8C2BE4C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B0F42-71CA-4FA1-BE0F-B14F641F44DB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F1494E-6C53-4F11-A0A3-5124FDDAE4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8317BA-D030-4A3B-A563-87AF4E2BB798}" type="datetimeFigureOut">
              <a:rPr lang="de-DE"/>
              <a:pPr>
                <a:defRPr/>
              </a:pPr>
              <a:t>15.07.2011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88A632-0742-4C83-A701-D05A956C7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Programmiermethodik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Übung 11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Sommersemester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andreas.scharf@cs.uni-kassel.de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zur Klausur</a:t>
            </a:r>
            <a:endParaRPr lang="de-DE" dirty="0"/>
          </a:p>
        </p:txBody>
      </p:sp>
      <p:pic>
        <p:nvPicPr>
          <p:cNvPr id="5122" name="Picture 2" descr="http://blog.smi.ch/wp-content/uploads/2011/06/Fr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85" y="1378407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k.echsenbach.at/images/ausrufezeich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22214"/>
            <a:ext cx="2727277" cy="33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Vererbung und Polymorphie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Klassendiagramm mit Mehrfachvererbung und Polymorphie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7" y="1760100"/>
            <a:ext cx="4500594" cy="395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Vererbung und Polymorphie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Polymorphie: „Fähigkeit eines Bezeichners, abhängig von seiner Verwendung unterschiedliche Datentypen anzunehmen.“</a:t>
            </a:r>
          </a:p>
          <a:p>
            <a:r>
              <a:rPr lang="de-DE" dirty="0" smtClean="0"/>
              <a:t>Polymorphe Methoden: </a:t>
            </a:r>
          </a:p>
          <a:p>
            <a:pPr lvl="1"/>
            <a:r>
              <a:rPr lang="de-DE" dirty="0" smtClean="0"/>
              <a:t>Treten immer im Zusammenhang mit Vererbung und Schnittstellen auf</a:t>
            </a:r>
          </a:p>
          <a:p>
            <a:pPr lvl="1"/>
            <a:r>
              <a:rPr lang="de-DE" dirty="0" smtClean="0"/>
              <a:t>Eine Methode ist polymorph, falls sie in verschiedenen Klassen in der (Vererbungs-)</a:t>
            </a:r>
            <a:r>
              <a:rPr lang="de-DE" dirty="0" err="1" smtClean="0"/>
              <a:t>hierarchie</a:t>
            </a:r>
            <a:r>
              <a:rPr lang="de-DE" dirty="0" smtClean="0"/>
              <a:t> die gleiche Signatur hat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20505" b="30765"/>
          <a:stretch>
            <a:fillRect/>
          </a:stretch>
        </p:blipFill>
        <p:spPr bwMode="auto">
          <a:xfrm>
            <a:off x="2143108" y="3929066"/>
            <a:ext cx="450059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4010024" y="3890962"/>
            <a:ext cx="35719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238623" y="5405450"/>
            <a:ext cx="2047883" cy="595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105269" y="5395909"/>
            <a:ext cx="1038236" cy="247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028944" y="5695931"/>
            <a:ext cx="1038236" cy="247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14282" y="4357694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zahleMensaEssen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: 1.50</a:t>
            </a:r>
            <a:endParaRPr lang="de-DE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57554" y="5429264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zahleMensaEssen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: 2.50</a:t>
            </a:r>
            <a:endParaRPr lang="de-DE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715008" y="5429264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zahleMensaEssen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: 3.50</a:t>
            </a:r>
            <a:endParaRPr lang="de-DE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43636" y="4143380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zahleMensaEssen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: 0</a:t>
            </a:r>
            <a:endParaRPr lang="de-DE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Übung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Implementiert die Klassen </a:t>
            </a:r>
            <a:r>
              <a:rPr lang="de-DE" dirty="0" err="1" smtClean="0"/>
              <a:t>Universitaet</a:t>
            </a:r>
            <a:r>
              <a:rPr lang="de-DE" dirty="0" smtClean="0"/>
              <a:t>, Mitglieder, Student, WissMitarbeiter und Professor in Java (von Hand OHNE </a:t>
            </a:r>
            <a:r>
              <a:rPr lang="de-DE" dirty="0" err="1" smtClean="0"/>
              <a:t>Fujaba</a:t>
            </a:r>
            <a:r>
              <a:rPr lang="de-DE" dirty="0" smtClean="0"/>
              <a:t>!)</a:t>
            </a:r>
          </a:p>
          <a:p>
            <a:pPr lvl="1"/>
            <a:r>
              <a:rPr lang="de-DE" dirty="0" smtClean="0"/>
              <a:t>Attribut und Methode nicht vergessen</a:t>
            </a:r>
          </a:p>
          <a:p>
            <a:r>
              <a:rPr lang="de-DE" dirty="0" smtClean="0"/>
              <a:t>Erstellt eine Klasse mit einer </a:t>
            </a:r>
            <a:r>
              <a:rPr lang="de-DE" dirty="0" err="1" smtClean="0"/>
              <a:t>main</a:t>
            </a:r>
            <a:r>
              <a:rPr lang="de-DE" dirty="0" smtClean="0"/>
              <a:t>() Methode: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Zeigt das Ergebnis einem Betreuer! </a:t>
            </a:r>
          </a:p>
          <a:p>
            <a:r>
              <a:rPr lang="de-DE" dirty="0" smtClean="0"/>
              <a:t>Zeit 20 Minuten.</a:t>
            </a:r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785918" y="3000372"/>
            <a:ext cx="5857916" cy="246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300" dirty="0" smtClean="0">
                <a:solidFill>
                  <a:srgbClr val="000000"/>
                </a:solidFill>
                <a:latin typeface="Courier New"/>
              </a:rPr>
              <a:t>Mitglied m = </a:t>
            </a:r>
            <a:r>
              <a:rPr lang="de-DE" sz="1300" b="1" dirty="0" err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300" b="1" dirty="0" smtClean="0">
                <a:solidFill>
                  <a:srgbClr val="000000"/>
                </a:solidFill>
                <a:latin typeface="Courier New"/>
              </a:rPr>
              <a:t> Mitglied();</a:t>
            </a:r>
          </a:p>
          <a:p>
            <a:pPr>
              <a:lnSpc>
                <a:spcPct val="150000"/>
              </a:lnSpc>
            </a:pPr>
            <a:r>
              <a:rPr lang="de-DE" sz="13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de-DE" sz="13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de-DE" sz="13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de-DE" sz="13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300" i="1" dirty="0" err="1" smtClean="0">
                <a:solidFill>
                  <a:srgbClr val="000000"/>
                </a:solidFill>
                <a:latin typeface="Courier New"/>
              </a:rPr>
              <a:t>m.zahleMensaEssen</a:t>
            </a:r>
            <a:r>
              <a:rPr lang="de-DE" sz="1300" i="1" dirty="0" smtClean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pPr>
              <a:lnSpc>
                <a:spcPct val="150000"/>
              </a:lnSpc>
            </a:pPr>
            <a:r>
              <a:rPr lang="de-DE" sz="1300" dirty="0" smtClean="0">
                <a:solidFill>
                  <a:srgbClr val="000000"/>
                </a:solidFill>
                <a:latin typeface="Courier New"/>
              </a:rPr>
              <a:t>Mitglied m2 = </a:t>
            </a:r>
            <a:r>
              <a:rPr lang="de-DE" sz="1300" b="1" dirty="0" err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300" b="1" dirty="0" smtClean="0">
                <a:solidFill>
                  <a:srgbClr val="000000"/>
                </a:solidFill>
                <a:latin typeface="Courier New"/>
              </a:rPr>
              <a:t> Professor();</a:t>
            </a:r>
          </a:p>
          <a:p>
            <a:pPr>
              <a:lnSpc>
                <a:spcPct val="150000"/>
              </a:lnSpc>
            </a:pPr>
            <a:r>
              <a:rPr lang="de-DE" sz="13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de-DE" sz="13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de-DE" sz="13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de-DE" sz="1300" i="1" dirty="0" smtClean="0">
                <a:solidFill>
                  <a:srgbClr val="000000"/>
                </a:solidFill>
                <a:latin typeface="Courier New"/>
              </a:rPr>
              <a:t>(m2.zahleMensaEssen());</a:t>
            </a:r>
          </a:p>
          <a:p>
            <a:pPr>
              <a:lnSpc>
                <a:spcPct val="150000"/>
              </a:lnSpc>
            </a:pPr>
            <a:r>
              <a:rPr lang="de-DE" sz="1300" dirty="0" smtClean="0">
                <a:solidFill>
                  <a:srgbClr val="000000"/>
                </a:solidFill>
                <a:latin typeface="Courier New"/>
              </a:rPr>
              <a:t>Mitglied m3 = </a:t>
            </a:r>
            <a:r>
              <a:rPr lang="de-DE" sz="1300" b="1" dirty="0" err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300" b="1" dirty="0" smtClean="0">
                <a:solidFill>
                  <a:srgbClr val="000000"/>
                </a:solidFill>
                <a:latin typeface="Courier New"/>
              </a:rPr>
              <a:t> WissMitarbeiter();</a:t>
            </a:r>
          </a:p>
          <a:p>
            <a:pPr>
              <a:lnSpc>
                <a:spcPct val="150000"/>
              </a:lnSpc>
            </a:pPr>
            <a:r>
              <a:rPr lang="de-DE" sz="13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de-DE" sz="13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de-DE" sz="13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de-DE" sz="1300" i="1" dirty="0" smtClean="0">
                <a:solidFill>
                  <a:srgbClr val="000000"/>
                </a:solidFill>
                <a:latin typeface="Courier New"/>
              </a:rPr>
              <a:t>(m3.zahleMensaEssen());</a:t>
            </a:r>
          </a:p>
          <a:p>
            <a:pPr>
              <a:lnSpc>
                <a:spcPct val="150000"/>
              </a:lnSpc>
            </a:pPr>
            <a:r>
              <a:rPr lang="de-DE" sz="1300" dirty="0" smtClean="0">
                <a:solidFill>
                  <a:srgbClr val="000000"/>
                </a:solidFill>
                <a:latin typeface="Courier New"/>
              </a:rPr>
              <a:t>Mitglied m4 = </a:t>
            </a:r>
            <a:r>
              <a:rPr lang="de-DE" sz="1300" b="1" dirty="0" err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300" b="1" dirty="0" smtClean="0">
                <a:solidFill>
                  <a:srgbClr val="000000"/>
                </a:solidFill>
                <a:latin typeface="Courier New"/>
              </a:rPr>
              <a:t> Student();</a:t>
            </a:r>
          </a:p>
          <a:p>
            <a:pPr>
              <a:lnSpc>
                <a:spcPct val="150000"/>
              </a:lnSpc>
            </a:pPr>
            <a:r>
              <a:rPr lang="de-DE" sz="13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de-DE" sz="13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de-DE" sz="13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de-DE" sz="1300" i="1" dirty="0" smtClean="0">
                <a:solidFill>
                  <a:srgbClr val="000000"/>
                </a:solidFill>
                <a:latin typeface="Courier New"/>
              </a:rPr>
              <a:t>(m4.zahleMensaEssen());</a:t>
            </a:r>
            <a:endParaRPr lang="de-DE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929454" y="32861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6429388" y="3357562"/>
            <a:ext cx="285752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929454" y="38576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3.50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6429388" y="3929066"/>
            <a:ext cx="285752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929454" y="45005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2.50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6429388" y="4572008"/>
            <a:ext cx="285752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929454" y="514351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1.50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6429388" y="5214950"/>
            <a:ext cx="285752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63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Vererbung und Polymorphie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Mehrfachvererbung: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Java unterstützt keine Mehrfachvererbung!</a:t>
            </a:r>
          </a:p>
          <a:p>
            <a:r>
              <a:rPr lang="de-DE" dirty="0" smtClean="0"/>
              <a:t>Lösung: Verwendung von Interfaces (… </a:t>
            </a:r>
            <a:r>
              <a:rPr lang="de-DE" dirty="0" err="1" smtClean="0"/>
              <a:t>implements</a:t>
            </a:r>
            <a:r>
              <a:rPr lang="de-DE" dirty="0" smtClean="0"/>
              <a:t> ) statt Vererbung (… </a:t>
            </a:r>
            <a:r>
              <a:rPr lang="de-DE" dirty="0" err="1" smtClean="0"/>
              <a:t>extends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7" y="1760100"/>
            <a:ext cx="3929089" cy="345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 rot="20698543">
            <a:off x="4885502" y="3950204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Probleme!?</a:t>
            </a:r>
            <a:endParaRPr 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9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Übung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Erstellt die Klassen Hiwi und Angestellter</a:t>
            </a:r>
          </a:p>
          <a:p>
            <a:r>
              <a:rPr lang="de-DE" dirty="0" smtClean="0"/>
              <a:t>Probiert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Welchen </a:t>
            </a:r>
            <a:r>
              <a:rPr lang="de-DE" dirty="0" err="1" smtClean="0"/>
              <a:t>Compilefehler</a:t>
            </a:r>
            <a:r>
              <a:rPr lang="de-DE" dirty="0" smtClean="0"/>
              <a:t> ergibt dies?</a:t>
            </a:r>
          </a:p>
          <a:p>
            <a:r>
              <a:rPr lang="de-DE" dirty="0" smtClean="0"/>
              <a:t>Konvertiert die Klasse </a:t>
            </a:r>
            <a:r>
              <a:rPr lang="de-DE" dirty="0" err="1" smtClean="0"/>
              <a:t>Angesteller</a:t>
            </a:r>
            <a:r>
              <a:rPr lang="de-DE" dirty="0" smtClean="0"/>
              <a:t> zu einem Interface</a:t>
            </a:r>
          </a:p>
          <a:p>
            <a:pPr lvl="1"/>
            <a:r>
              <a:rPr lang="de-DE" dirty="0" smtClean="0"/>
              <a:t>Benutzt nun statt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de-DE" dirty="0" smtClean="0"/>
              <a:t> das Schlüsselwort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de-DE" dirty="0" smtClean="0">
                <a:cs typeface="Courier New" pitchFamily="49" charset="0"/>
              </a:rPr>
              <a:t>Fügt dem Interface die Methoden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getGehalt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de-DE" dirty="0" smtClean="0">
                <a:cs typeface="Courier New" pitchFamily="49" charset="0"/>
              </a:rPr>
              <a:t> und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getPersonalNr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de-DE" dirty="0" smtClean="0">
                <a:cs typeface="Courier New" pitchFamily="49" charset="0"/>
              </a:rPr>
              <a:t>hinzu</a:t>
            </a:r>
          </a:p>
          <a:p>
            <a:r>
              <a:rPr lang="de-DE" dirty="0" smtClean="0"/>
              <a:t>Implementiert die Methoden aus dem Interface Angestellter in den drei implementierenden Klassen. Fügt dort auch die passenden Attribute hinzu.</a:t>
            </a:r>
          </a:p>
          <a:p>
            <a:r>
              <a:rPr lang="de-DE" dirty="0" smtClean="0">
                <a:cs typeface="Courier New" pitchFamily="49" charset="0"/>
              </a:rPr>
              <a:t>Zeit: 10 Min</a:t>
            </a:r>
            <a:endParaRPr lang="de-DE" dirty="0" smtClean="0">
              <a:cs typeface="Courier New" pitchFamily="49" charset="0"/>
            </a:endParaRPr>
          </a:p>
          <a:p>
            <a:pPr lvl="1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85852" y="2285992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 err="1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de-DE" sz="1200" b="1" dirty="0" smtClean="0">
                <a:solidFill>
                  <a:srgbClr val="000000"/>
                </a:solidFill>
                <a:latin typeface="Courier New"/>
              </a:rPr>
              <a:t> Hiwi </a:t>
            </a:r>
            <a:r>
              <a:rPr lang="de-DE" sz="1200" b="1" dirty="0" err="1" smtClean="0">
                <a:solidFill>
                  <a:srgbClr val="7F0055"/>
                </a:solidFill>
                <a:latin typeface="Courier New"/>
              </a:rPr>
              <a:t>extends</a:t>
            </a:r>
            <a:r>
              <a:rPr lang="de-DE" sz="1200" b="1" dirty="0" smtClean="0">
                <a:solidFill>
                  <a:srgbClr val="000000"/>
                </a:solidFill>
                <a:latin typeface="Courier New"/>
              </a:rPr>
              <a:t> Student, Angestellter{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3296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Übung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Implementiert eine </a:t>
            </a:r>
            <a:r>
              <a:rPr lang="de-DE" dirty="0" err="1" smtClean="0"/>
              <a:t>eine</a:t>
            </a:r>
            <a:r>
              <a:rPr lang="de-DE" dirty="0" smtClean="0"/>
              <a:t> neue Klasse mit einer </a:t>
            </a:r>
            <a:r>
              <a:rPr lang="de-DE" i="1" dirty="0" err="1" smtClean="0"/>
              <a:t>main</a:t>
            </a:r>
            <a:r>
              <a:rPr lang="de-DE" dirty="0" smtClean="0"/>
              <a:t>()-Methode, welche die Objektstruktur, wie in</a:t>
            </a:r>
            <a:r>
              <a:rPr lang="de-DE" i="1" dirty="0" smtClean="0"/>
              <a:t> </a:t>
            </a:r>
            <a:r>
              <a:rPr lang="de-DE" dirty="0" smtClean="0"/>
              <a:t>nachfolgender Folie gezeigt, erzeugt. Versuche Variablen so generell wie möglich zu deklarieren. Lassen sich dann alle Attribute setzen? Verwende </a:t>
            </a:r>
            <a:r>
              <a:rPr lang="de-DE" dirty="0" err="1" smtClean="0"/>
              <a:t>Casts</a:t>
            </a:r>
            <a:r>
              <a:rPr lang="de-DE" dirty="0" smtClean="0"/>
              <a:t> wie: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Zeige den Quellcode und das </a:t>
            </a:r>
            <a:r>
              <a:rPr lang="de-DE" dirty="0" err="1" smtClean="0"/>
              <a:t>eDOBS</a:t>
            </a:r>
            <a:r>
              <a:rPr lang="de-DE" dirty="0" smtClean="0"/>
              <a:t>-Diagramm dem Betreuer</a:t>
            </a:r>
            <a:r>
              <a:rPr lang="de-DE" dirty="0" smtClean="0"/>
              <a:t>.</a:t>
            </a:r>
          </a:p>
          <a:p>
            <a:r>
              <a:rPr lang="de-DE" smtClean="0"/>
              <a:t>Zeit: 15 Min</a:t>
            </a: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2357422" y="3143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Courier New"/>
              </a:rPr>
              <a:t>Mitglied m = </a:t>
            </a:r>
            <a:r>
              <a:rPr lang="de-DE" sz="1600" b="1" dirty="0" err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600" b="1" dirty="0" smtClean="0">
                <a:solidFill>
                  <a:srgbClr val="000000"/>
                </a:solidFill>
                <a:latin typeface="Courier New"/>
              </a:rPr>
              <a:t> Student();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Courier New"/>
              </a:rPr>
              <a:t>Student s = (Student) m;</a:t>
            </a:r>
          </a:p>
          <a:p>
            <a:r>
              <a:rPr lang="de-DE" sz="1600" dirty="0" err="1" smtClean="0">
                <a:solidFill>
                  <a:srgbClr val="000000"/>
                </a:solidFill>
                <a:latin typeface="Courier New"/>
              </a:rPr>
              <a:t>s.matrikelnr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</a:rPr>
              <a:t> = 11012345;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370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Übung IV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7772418" cy="48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45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de-DE" sz="4400" dirty="0" smtClean="0"/>
              <a:t>Schönes WE!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1109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Organisatorisches</a:t>
            </a:r>
          </a:p>
          <a:p>
            <a:r>
              <a:rPr lang="de-DE" dirty="0" smtClean="0"/>
              <a:t>Besprechung HA 7</a:t>
            </a:r>
          </a:p>
          <a:p>
            <a:r>
              <a:rPr lang="de-DE" dirty="0" smtClean="0"/>
              <a:t>Vorstellung HA 8 (Zusatzaufgabe)</a:t>
            </a:r>
          </a:p>
          <a:p>
            <a:r>
              <a:rPr lang="de-DE" dirty="0" smtClean="0"/>
              <a:t>Fragen zur Klausur</a:t>
            </a:r>
          </a:p>
          <a:p>
            <a:r>
              <a:rPr lang="de-DE" dirty="0" smtClean="0"/>
              <a:t>Vererbung und Polymorphie I</a:t>
            </a:r>
          </a:p>
          <a:p>
            <a:r>
              <a:rPr lang="de-DE" dirty="0" smtClean="0"/>
              <a:t>Praktische Übung I</a:t>
            </a:r>
          </a:p>
          <a:p>
            <a:r>
              <a:rPr lang="de-DE" dirty="0" smtClean="0"/>
              <a:t>Vererbung und Polymorphie II</a:t>
            </a:r>
          </a:p>
          <a:p>
            <a:r>
              <a:rPr lang="de-DE" dirty="0" smtClean="0"/>
              <a:t>Praktische Übung II</a:t>
            </a:r>
          </a:p>
          <a:p>
            <a:pPr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518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>
            <a:normAutofit/>
          </a:bodyPr>
          <a:lstStyle/>
          <a:p>
            <a:r>
              <a:rPr lang="de-DE" dirty="0" smtClean="0"/>
              <a:t>HA 8 ist eine </a:t>
            </a:r>
            <a:r>
              <a:rPr lang="de-DE" dirty="0" smtClean="0"/>
              <a:t>Zusatzaufgabe</a:t>
            </a:r>
          </a:p>
          <a:p>
            <a:pPr lvl="1"/>
            <a:r>
              <a:rPr lang="de-DE" dirty="0" smtClean="0"/>
              <a:t>Abgabe bis zum 21.07.2011 über das PM Abgabesystem</a:t>
            </a:r>
            <a:endParaRPr lang="de-DE" dirty="0" smtClean="0"/>
          </a:p>
          <a:p>
            <a:pPr lvl="1"/>
            <a:r>
              <a:rPr lang="de-DE" b="1" dirty="0" smtClean="0"/>
              <a:t>Muss nicht bearbeitet werden</a:t>
            </a:r>
          </a:p>
          <a:p>
            <a:pPr lvl="1"/>
            <a:r>
              <a:rPr lang="de-DE" dirty="0" smtClean="0"/>
              <a:t>Um weitere Punkte zu holen (ein schlechteres Blatt ausgleichen)</a:t>
            </a:r>
          </a:p>
          <a:p>
            <a:pPr lvl="1"/>
            <a:r>
              <a:rPr lang="de-DE" dirty="0" smtClean="0"/>
              <a:t>Klausurzulassung erlangen wenn man schon 3x </a:t>
            </a:r>
            <a:r>
              <a:rPr lang="de-DE" dirty="0" err="1" smtClean="0"/>
              <a:t>n.a</a:t>
            </a:r>
            <a:r>
              <a:rPr lang="de-DE" dirty="0" smtClean="0"/>
              <a:t>. oder &lt;50% hat</a:t>
            </a:r>
          </a:p>
          <a:p>
            <a:endParaRPr lang="de-DE" dirty="0" smtClean="0"/>
          </a:p>
          <a:p>
            <a:r>
              <a:rPr lang="de-DE" dirty="0" smtClean="0"/>
              <a:t>Übungsbewertung:</a:t>
            </a:r>
          </a:p>
          <a:p>
            <a:pPr lvl="1"/>
            <a:r>
              <a:rPr lang="de-DE" dirty="0" smtClean="0"/>
              <a:t>Es werden die besten 5 Abgaben bewertet.</a:t>
            </a:r>
          </a:p>
          <a:p>
            <a:pPr lvl="1"/>
            <a:r>
              <a:rPr lang="de-DE" dirty="0" smtClean="0"/>
              <a:t>Nicht abgegeben = 0%.</a:t>
            </a:r>
          </a:p>
          <a:p>
            <a:pPr lvl="1"/>
            <a:r>
              <a:rPr lang="de-DE" dirty="0" smtClean="0"/>
              <a:t>Mit dem Zusatzblatt kann man das schlechteste (oder ein nicht abgegebenes) Blatt ausgleichen</a:t>
            </a:r>
          </a:p>
          <a:p>
            <a:pPr lvl="1"/>
            <a:r>
              <a:rPr lang="de-DE" dirty="0" smtClean="0"/>
              <a:t>Es wird NICHT gerundet! Beispiel: 88% = 2 Notensprünge.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334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98"/>
          </a:xfrm>
        </p:spPr>
        <p:txBody>
          <a:bodyPr>
            <a:normAutofit/>
          </a:bodyPr>
          <a:lstStyle/>
          <a:p>
            <a:r>
              <a:rPr lang="de-DE" dirty="0" smtClean="0"/>
              <a:t>Software Engineering 1 im nächsten Semester</a:t>
            </a:r>
          </a:p>
          <a:p>
            <a:pPr lvl="1"/>
            <a:r>
              <a:rPr lang="de-DE" dirty="0" smtClean="0"/>
              <a:t>Teamarbeit (zufällige Einteilung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Erstellung </a:t>
            </a:r>
            <a:r>
              <a:rPr lang="de-DE" dirty="0" smtClean="0"/>
              <a:t>eines Spiele Clients</a:t>
            </a:r>
          </a:p>
          <a:p>
            <a:pPr lvl="2"/>
            <a:r>
              <a:rPr lang="de-DE" dirty="0" smtClean="0"/>
              <a:t>Letztes Semester: „</a:t>
            </a:r>
            <a:r>
              <a:rPr lang="de-DE" dirty="0" err="1" smtClean="0"/>
              <a:t>Mega</a:t>
            </a:r>
            <a:r>
              <a:rPr lang="de-DE" dirty="0" smtClean="0"/>
              <a:t> Lo </a:t>
            </a:r>
            <a:r>
              <a:rPr lang="de-DE" dirty="0" err="1" smtClean="0"/>
              <a:t>Mania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Baustellen</a:t>
            </a:r>
            <a:r>
              <a:rPr lang="de-DE" dirty="0" smtClean="0"/>
              <a:t>:</a:t>
            </a:r>
            <a:endParaRPr lang="de-DE" dirty="0" smtClean="0"/>
          </a:p>
          <a:p>
            <a:pPr lvl="2"/>
            <a:r>
              <a:rPr lang="de-DE" dirty="0" smtClean="0"/>
              <a:t>Netzwerk</a:t>
            </a:r>
            <a:endParaRPr lang="de-DE" dirty="0" smtClean="0"/>
          </a:p>
          <a:p>
            <a:pPr lvl="2"/>
            <a:r>
              <a:rPr lang="de-DE" dirty="0" smtClean="0"/>
              <a:t>GUI</a:t>
            </a:r>
            <a:endParaRPr lang="de-DE" dirty="0" smtClean="0"/>
          </a:p>
          <a:p>
            <a:pPr lvl="2"/>
            <a:r>
              <a:rPr lang="de-DE" dirty="0" smtClean="0"/>
              <a:t>Künstliche Intelligenz</a:t>
            </a:r>
          </a:p>
          <a:p>
            <a:pPr lvl="2"/>
            <a:r>
              <a:rPr lang="de-DE" dirty="0" smtClean="0"/>
              <a:t>…</a:t>
            </a:r>
          </a:p>
          <a:p>
            <a:pPr lvl="1"/>
            <a:endParaRPr lang="de-DE" dirty="0" smtClean="0"/>
          </a:p>
        </p:txBody>
      </p:sp>
      <p:pic>
        <p:nvPicPr>
          <p:cNvPr id="1026" name="Picture 2" descr="http://seblog.cs.uni-kassel.de/wp-content/uploads/2010/10/Mega-Lo-Mani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055" y="3789040"/>
            <a:ext cx="380202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Besprechung HA 7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1: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startTurn</a:t>
            </a:r>
            <a:r>
              <a:rPr lang="de-DE" dirty="0" smtClean="0"/>
              <a:t>(…)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315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8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7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2: </a:t>
            </a:r>
            <a:r>
              <a:rPr lang="de-DE" dirty="0" err="1" smtClean="0"/>
              <a:t>WizardGame:evaluateWinner</a:t>
            </a:r>
            <a:r>
              <a:rPr lang="de-DE" dirty="0" smtClean="0"/>
              <a:t>()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891" y="1772816"/>
            <a:ext cx="498201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0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8403 L -3.05556E-6 0.1891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20995 L -3.05556E-6 0.18912 " pathEditMode="relative" rAng="0" ptsTypes="AA">
                                      <p:cBhvr>
                                        <p:cTn id="12" dur="1000" spd="-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7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3: Player::</a:t>
            </a:r>
            <a:r>
              <a:rPr lang="de-DE" dirty="0" err="1" smtClean="0"/>
              <a:t>dealCards</a:t>
            </a:r>
            <a:r>
              <a:rPr lang="de-DE" dirty="0" smtClean="0"/>
              <a:t>()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20472" cy="461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7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Zusatzaufgabe: Player::</a:t>
            </a:r>
            <a:r>
              <a:rPr lang="de-DE" dirty="0" err="1" smtClean="0"/>
              <a:t>evaluateTurn</a:t>
            </a:r>
            <a:r>
              <a:rPr lang="de-DE" dirty="0" smtClean="0"/>
              <a:t>()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552728" cy="463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61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HA 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Wiederholung mit German BBQ:</a:t>
            </a:r>
          </a:p>
          <a:p>
            <a:pPr lvl="1"/>
            <a:r>
              <a:rPr lang="de-DE" dirty="0" smtClean="0"/>
              <a:t>Aufgabe 1: Projekt anlegen</a:t>
            </a:r>
          </a:p>
          <a:p>
            <a:pPr lvl="1"/>
            <a:r>
              <a:rPr lang="de-DE" dirty="0" smtClean="0"/>
              <a:t>Aufgabe 2: Textuelles Szenario auf Englisch</a:t>
            </a:r>
          </a:p>
          <a:p>
            <a:pPr lvl="1"/>
            <a:r>
              <a:rPr lang="de-DE" dirty="0" smtClean="0"/>
              <a:t>Aufgabe 3: Objektdiagramme</a:t>
            </a:r>
          </a:p>
          <a:p>
            <a:pPr lvl="1"/>
            <a:r>
              <a:rPr lang="de-DE" dirty="0" smtClean="0"/>
              <a:t>Aufgabe 4: Klassendiagramm</a:t>
            </a:r>
          </a:p>
          <a:p>
            <a:pPr lvl="1"/>
            <a:r>
              <a:rPr lang="de-DE" dirty="0" smtClean="0"/>
              <a:t>Aufgabe 5: </a:t>
            </a:r>
            <a:r>
              <a:rPr lang="de-DE" dirty="0" err="1" smtClean="0"/>
              <a:t>Storyboard</a:t>
            </a:r>
            <a:endParaRPr lang="de-DE" dirty="0" smtClean="0"/>
          </a:p>
          <a:p>
            <a:pPr lvl="1"/>
            <a:r>
              <a:rPr lang="de-DE" dirty="0" smtClean="0"/>
              <a:t>Aufgabe 6:  </a:t>
            </a:r>
            <a:r>
              <a:rPr lang="de-DE" dirty="0" err="1" smtClean="0"/>
              <a:t>Storydiagramm</a:t>
            </a:r>
            <a:endParaRPr lang="de-DE" dirty="0" smtClean="0"/>
          </a:p>
          <a:p>
            <a:r>
              <a:rPr lang="de-DE" dirty="0" smtClean="0"/>
              <a:t>Sinn: Kompletten Workflow nochmal (in Minimalkonfiguration) durchlaufen</a:t>
            </a:r>
          </a:p>
          <a:p>
            <a:pPr lvl="1"/>
            <a:r>
              <a:rPr lang="de-DE" dirty="0" smtClean="0"/>
              <a:t>Gute Vorbereitung zur Klausur!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0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536</Words>
  <Application>Microsoft Office PowerPoint</Application>
  <PresentationFormat>Bildschirmpräsentation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VorlageSE0210</vt:lpstr>
      <vt:lpstr>Programmiermethodik  Übung 11</vt:lpstr>
      <vt:lpstr>Agenda</vt:lpstr>
      <vt:lpstr>Organisatorisches I</vt:lpstr>
      <vt:lpstr>Organisatorisches II</vt:lpstr>
      <vt:lpstr>Besprechung HA 7 I</vt:lpstr>
      <vt:lpstr>Besprechung HA 7 II</vt:lpstr>
      <vt:lpstr>Besprechung HA 7 III</vt:lpstr>
      <vt:lpstr>Besprechung HA 7 IV</vt:lpstr>
      <vt:lpstr>Vorstellung HA 8</vt:lpstr>
      <vt:lpstr>Fragen zur Klausur</vt:lpstr>
      <vt:lpstr>Vererbung und Polymorphie I</vt:lpstr>
      <vt:lpstr>Vererbung und Polymorphie I</vt:lpstr>
      <vt:lpstr>Praktische Übung I</vt:lpstr>
      <vt:lpstr>Vererbung und Polymorphie II</vt:lpstr>
      <vt:lpstr>Praktische Übung II</vt:lpstr>
      <vt:lpstr>Praktische Übung III</vt:lpstr>
      <vt:lpstr>Praktische Übung IV</vt:lpstr>
      <vt:lpstr>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Programmiermethodik  Übung 2</dc:title>
  <dc:creator>ascharf</dc:creator>
  <cp:lastModifiedBy>Andreas Scharf</cp:lastModifiedBy>
  <cp:revision>152</cp:revision>
  <dcterms:created xsi:type="dcterms:W3CDTF">2010-04-23T07:32:08Z</dcterms:created>
  <dcterms:modified xsi:type="dcterms:W3CDTF">2011-07-15T09:51:02Z</dcterms:modified>
</cp:coreProperties>
</file>