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B11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00" autoAdjust="0"/>
  </p:normalViewPr>
  <p:slideViewPr>
    <p:cSldViewPr>
      <p:cViewPr varScale="1">
        <p:scale>
          <a:sx n="108" d="100"/>
          <a:sy n="108" d="100"/>
        </p:scale>
        <p:origin x="-162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3BDE31-71ED-477F-918C-55777DA6D2F6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9B785B-7CE0-4121-8C6D-4476BE0760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54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EA6007-A4CF-4F13-8CD6-1C84BBB81BCB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D079A4-1F1F-44E3-8BC5-21A7011094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870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E0EC45-F53E-4662-BCBE-2473EC7D9DD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ascharf\Desktop\SELogo_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5001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9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BD60E6-FD00-4938-9D0B-9C225DA888FA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710ECF-827B-4C6C-9553-2719A73FD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6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612A59-3410-45BA-9962-0CC22D21B0B7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7F86FD-CAEA-437E-8D5A-3342BA0DDB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42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ascharf\Desktop\SELogo_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1438"/>
            <a:ext cx="13319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Übung 1</a:t>
            </a: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05.11.2012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648C74-BA49-4FBD-97CE-E8B2388DB6D4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77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9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FFB664-9C07-48F1-B355-40A49B4E0E60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9869A3-9655-41F7-9263-4BA596D262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06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DB4A69-C285-40D5-88A7-E2A89F688376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4AFC09-3731-4ED2-91A7-928C0C144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2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CB092C-3915-4832-BDE7-B07405560596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F74DF3-2B27-4910-AB69-FBE582CD33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70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AB168B-B229-4071-95CC-21E7F9CE725F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DB6FA2-50AF-4CBF-A66E-26BB1D7FB7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6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FC9F64-ABA2-467E-8717-10DB969ED00F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705A7C-567F-4E6C-9F0F-7392BB18E9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10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F6CA24-6172-4DC4-B329-5B51F4C30688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08A46-F179-46A2-9123-B148B000C6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0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E30364-4EB7-4C73-87E2-77B08E0CF166}" type="datetimeFigureOut">
              <a:rPr lang="de-DE"/>
              <a:pPr>
                <a:defRPr/>
              </a:pPr>
              <a:t>05.11.2012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A4161-C54C-4138-8F49-8454C88928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6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.eecs.uni-kassel.de/fileadmin/se/update/" TargetMode="External"/><Relationship Id="rId2" Type="http://schemas.openxmlformats.org/officeDocument/2006/relationships/hyperlink" Target="http://www.eclipse.org/downloa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Software Engineering II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Übung 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Wintersemester  12/13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Abgabe Übung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Erstellen Sie mit Fujaba ein Klassendiagramm für Task Flow Diagramme. </a:t>
            </a:r>
            <a:r>
              <a:rPr lang="de-DE" dirty="0" smtClean="0">
                <a:solidFill>
                  <a:schemeClr val="accent1"/>
                </a:solidFill>
              </a:rPr>
              <a:t>(8P)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Erzeugen Sie danach EMF Code daraus. Stellen Sie sicher, dass die nötigen Dateien *.</a:t>
            </a:r>
            <a:r>
              <a:rPr lang="de-DE" dirty="0" err="1" smtClean="0"/>
              <a:t>ecore</a:t>
            </a:r>
            <a:r>
              <a:rPr lang="de-DE" dirty="0" smtClean="0"/>
              <a:t> und *.</a:t>
            </a:r>
            <a:r>
              <a:rPr lang="de-DE" dirty="0" err="1" smtClean="0"/>
              <a:t>genmodel</a:t>
            </a:r>
            <a:r>
              <a:rPr lang="de-DE" dirty="0" smtClean="0"/>
              <a:t> erzeugt wurden. </a:t>
            </a:r>
            <a:r>
              <a:rPr lang="de-DE" dirty="0" smtClean="0">
                <a:solidFill>
                  <a:schemeClr val="accent1"/>
                </a:solidFill>
              </a:rPr>
              <a:t>(2P)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Erzeugen Sie mit Hilfe des </a:t>
            </a:r>
            <a:r>
              <a:rPr lang="de-DE" dirty="0" err="1" smtClean="0"/>
              <a:t>GenModels</a:t>
            </a:r>
            <a:r>
              <a:rPr lang="de-DE" dirty="0" smtClean="0"/>
              <a:t> die beiden </a:t>
            </a:r>
            <a:r>
              <a:rPr lang="de-DE" dirty="0" err="1" smtClean="0"/>
              <a:t>Plugins</a:t>
            </a:r>
            <a:r>
              <a:rPr lang="de-DE" dirty="0" smtClean="0"/>
              <a:t> für den baumbasierten Editor. </a:t>
            </a:r>
            <a:r>
              <a:rPr lang="de-DE" dirty="0" smtClean="0">
                <a:solidFill>
                  <a:schemeClr val="accent1"/>
                </a:solidFill>
              </a:rPr>
              <a:t>(2P)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Starten Sie eine weitere </a:t>
            </a:r>
            <a:r>
              <a:rPr lang="de-DE" dirty="0" err="1" smtClean="0"/>
              <a:t>Eclipse</a:t>
            </a:r>
            <a:r>
              <a:rPr lang="de-DE" dirty="0" smtClean="0"/>
              <a:t> Instanz mit den erzeugten </a:t>
            </a:r>
            <a:r>
              <a:rPr lang="de-DE" dirty="0" err="1" smtClean="0"/>
              <a:t>Plugins</a:t>
            </a:r>
            <a:r>
              <a:rPr lang="de-DE" dirty="0" smtClean="0"/>
              <a:t>. Erstellen Sie das in der Übung gezeigte Task Flow </a:t>
            </a:r>
            <a:r>
              <a:rPr lang="de-DE" dirty="0" err="1" smtClean="0"/>
              <a:t>Diagram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/>
                </a:solidFill>
              </a:rPr>
              <a:t>(4P)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Exportieren Sie alle 3 Projekte aus dem Workspace. Packen Sie die drei Projekte zusammen mit ihrem Beispieldiagramm aus 4) in </a:t>
            </a:r>
            <a:r>
              <a:rPr lang="de-DE" u="sng" dirty="0" smtClean="0"/>
              <a:t>eine</a:t>
            </a:r>
            <a:r>
              <a:rPr lang="de-DE" dirty="0" smtClean="0"/>
              <a:t> .</a:t>
            </a:r>
            <a:r>
              <a:rPr lang="de-DE" dirty="0" err="1" smtClean="0"/>
              <a:t>zip</a:t>
            </a:r>
            <a:r>
              <a:rPr lang="de-DE" dirty="0" smtClean="0"/>
              <a:t> Datei  und laden Sie sie in das HDS hoch. </a:t>
            </a:r>
            <a:r>
              <a:rPr lang="de-DE" dirty="0" smtClean="0">
                <a:solidFill>
                  <a:schemeClr val="accent1"/>
                </a:solidFill>
              </a:rPr>
              <a:t>(2P)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i="1" dirty="0" smtClean="0">
                <a:solidFill>
                  <a:srgbClr val="FF0000"/>
                </a:solidFill>
              </a:rPr>
              <a:t>Abgabe bis zum Freitag den 09.11.2012</a:t>
            </a:r>
            <a:endParaRPr lang="de-DE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Entwicklung eines eigenen Diagrammeditors inklusive Interpreter und Codegenerierung</a:t>
            </a:r>
          </a:p>
          <a:p>
            <a:r>
              <a:rPr lang="de-DE" dirty="0" smtClean="0"/>
              <a:t>Einsatz von Modellen zum Entwickeln der Software</a:t>
            </a:r>
          </a:p>
          <a:p>
            <a:r>
              <a:rPr lang="de-DE" dirty="0" smtClean="0"/>
              <a:t>Umsetzung der Diagrammeditoren im </a:t>
            </a:r>
            <a:r>
              <a:rPr lang="de-DE" dirty="0" err="1" smtClean="0"/>
              <a:t>Eclipse</a:t>
            </a:r>
            <a:r>
              <a:rPr lang="de-DE" dirty="0" smtClean="0"/>
              <a:t> Umfeld</a:t>
            </a:r>
          </a:p>
          <a:p>
            <a:r>
              <a:rPr lang="de-DE" dirty="0" smtClean="0"/>
              <a:t>Erstellung von </a:t>
            </a:r>
            <a:r>
              <a:rPr lang="de-DE" dirty="0" err="1" smtClean="0"/>
              <a:t>Eclipse</a:t>
            </a:r>
            <a:r>
              <a:rPr lang="de-DE" dirty="0" smtClean="0"/>
              <a:t> </a:t>
            </a:r>
            <a:r>
              <a:rPr lang="de-DE" dirty="0" err="1" smtClean="0"/>
              <a:t>Plugins</a:t>
            </a:r>
            <a:endParaRPr lang="de-DE" dirty="0" smtClean="0"/>
          </a:p>
          <a:p>
            <a:r>
              <a:rPr lang="de-DE" dirty="0" smtClean="0"/>
              <a:t>Arbeit mit EMF, GMF und GEF</a:t>
            </a:r>
          </a:p>
          <a:p>
            <a:r>
              <a:rPr lang="de-DE" dirty="0" smtClean="0"/>
              <a:t>Entwicklung unter Einsatz von Story-</a:t>
            </a:r>
            <a:r>
              <a:rPr lang="de-DE" dirty="0" err="1" smtClean="0"/>
              <a:t>Driven</a:t>
            </a:r>
            <a:r>
              <a:rPr lang="de-DE" dirty="0" smtClean="0"/>
              <a:t>-Modeling Techniken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Arbeitsumgebung aufsetzen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Eclipse</a:t>
            </a:r>
            <a:r>
              <a:rPr lang="de-DE" dirty="0" smtClean="0"/>
              <a:t> runterladen</a:t>
            </a:r>
          </a:p>
          <a:p>
            <a:pPr lvl="1"/>
            <a:r>
              <a:rPr lang="de-DE" dirty="0" smtClean="0">
                <a:hlinkClick r:id="rId2"/>
              </a:rPr>
              <a:t>http://www.eclipse.org/downloads/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Entpacken und starten von </a:t>
            </a:r>
            <a:r>
              <a:rPr lang="de-DE" dirty="0" err="1" smtClean="0"/>
              <a:t>Eclipse</a:t>
            </a:r>
            <a:endParaRPr lang="de-DE" dirty="0" smtClean="0"/>
          </a:p>
          <a:p>
            <a:pPr marL="857250" lvl="1" indent="-457200"/>
            <a:r>
              <a:rPr lang="de-DE" dirty="0" smtClean="0"/>
              <a:t>Optional: Erhöhen des Speichers durch Eintragung in der </a:t>
            </a:r>
            <a:r>
              <a:rPr lang="de-DE" sz="1600" dirty="0" smtClean="0">
                <a:latin typeface="Consolas" pitchFamily="49" charset="0"/>
                <a:cs typeface="Consolas" pitchFamily="49" charset="0"/>
              </a:rPr>
              <a:t>eclipse.ini</a:t>
            </a:r>
            <a:r>
              <a:rPr lang="de-DE" dirty="0" smtClean="0"/>
              <a:t>:</a:t>
            </a:r>
          </a:p>
          <a:p>
            <a:pPr marL="857250" lvl="1" indent="-457200"/>
            <a:endParaRPr lang="de-DE" dirty="0" smtClean="0"/>
          </a:p>
          <a:p>
            <a:pPr marL="857250" lvl="1" indent="-457200"/>
            <a:endParaRPr lang="de-DE" dirty="0"/>
          </a:p>
          <a:p>
            <a:pPr marL="857250" lvl="1" indent="-457200"/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Fujaba4Eclipse installieren</a:t>
            </a:r>
          </a:p>
          <a:p>
            <a:pPr lvl="1"/>
            <a:r>
              <a:rPr lang="de-DE" dirty="0" smtClean="0"/>
              <a:t>Help -&gt; </a:t>
            </a:r>
            <a:r>
              <a:rPr lang="de-DE" dirty="0" err="1" smtClean="0"/>
              <a:t>Install</a:t>
            </a:r>
            <a:r>
              <a:rPr lang="de-DE" dirty="0" smtClean="0"/>
              <a:t> New Software -&gt; Add</a:t>
            </a:r>
          </a:p>
          <a:p>
            <a:pPr lvl="1"/>
            <a:r>
              <a:rPr lang="de-DE" dirty="0" smtClean="0">
                <a:hlinkClick r:id="rId3"/>
              </a:rPr>
              <a:t>http://www.se.eecs.uni-kassel.de/fileadmin/se/update/</a:t>
            </a:r>
            <a:endParaRPr lang="de-DE" dirty="0" smtClean="0"/>
          </a:p>
          <a:p>
            <a:pPr lvl="1"/>
            <a:r>
              <a:rPr lang="de-DE" dirty="0" smtClean="0"/>
              <a:t>Installation von Fujaba4Eclipse über die Update Site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87624" y="3140968"/>
            <a:ext cx="295232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>
                <a:latin typeface="Consolas" pitchFamily="49" charset="0"/>
                <a:cs typeface="Consolas" pitchFamily="49" charset="0"/>
              </a:rPr>
              <a:t>-</a:t>
            </a:r>
            <a:r>
              <a:rPr lang="de-DE" sz="1600" dirty="0" err="1">
                <a:latin typeface="Consolas" pitchFamily="49" charset="0"/>
                <a:cs typeface="Consolas" pitchFamily="49" charset="0"/>
              </a:rPr>
              <a:t>vmargs</a:t>
            </a:r>
            <a:endParaRPr lang="de-DE" sz="1600" dirty="0">
              <a:latin typeface="Consolas" pitchFamily="49" charset="0"/>
              <a:cs typeface="Consolas" pitchFamily="49" charset="0"/>
            </a:endParaRPr>
          </a:p>
          <a:p>
            <a:r>
              <a:rPr lang="de-DE" sz="1600" dirty="0">
                <a:latin typeface="Consolas" pitchFamily="49" charset="0"/>
                <a:cs typeface="Consolas" pitchFamily="49" charset="0"/>
              </a:rPr>
              <a:t>-</a:t>
            </a:r>
            <a:r>
              <a:rPr lang="de-DE" sz="1600" dirty="0" err="1">
                <a:latin typeface="Consolas" pitchFamily="49" charset="0"/>
                <a:cs typeface="Consolas" pitchFamily="49" charset="0"/>
              </a:rPr>
              <a:t>XX:MaxPermSize</a:t>
            </a:r>
            <a:r>
              <a:rPr lang="de-DE" sz="1600" dirty="0">
                <a:latin typeface="Consolas" pitchFamily="49" charset="0"/>
                <a:cs typeface="Consolas" pitchFamily="49" charset="0"/>
              </a:rPr>
              <a:t>=512m</a:t>
            </a:r>
          </a:p>
          <a:p>
            <a:r>
              <a:rPr lang="de-DE" sz="1600" dirty="0">
                <a:latin typeface="Consolas" pitchFamily="49" charset="0"/>
                <a:cs typeface="Consolas" pitchFamily="49" charset="0"/>
              </a:rPr>
              <a:t>-Xms512m</a:t>
            </a:r>
          </a:p>
          <a:p>
            <a:r>
              <a:rPr lang="de-DE" sz="1600" dirty="0">
                <a:latin typeface="Consolas" pitchFamily="49" charset="0"/>
                <a:cs typeface="Consolas" pitchFamily="49" charset="0"/>
              </a:rPr>
              <a:t>-Xmx2500m</a:t>
            </a:r>
          </a:p>
        </p:txBody>
      </p:sp>
    </p:spTree>
    <p:extLst>
      <p:ext uri="{BB962C8B-B14F-4D97-AF65-F5344CB8AC3E}">
        <p14:creationId xmlns:p14="http://schemas.microsoft.com/office/powerpoint/2010/main" val="2810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1115616" y="2567875"/>
            <a:ext cx="10081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dirty="0" smtClean="0"/>
              <a:t>Chat</a:t>
            </a:r>
          </a:p>
          <a:p>
            <a:pPr algn="ctr"/>
            <a:r>
              <a:rPr lang="de-DE" sz="1400" dirty="0" smtClean="0"/>
              <a:t>Server</a:t>
            </a:r>
          </a:p>
          <a:p>
            <a:pPr algn="ctr"/>
            <a:endParaRPr lang="de-DE" sz="1400" dirty="0"/>
          </a:p>
          <a:p>
            <a:pPr algn="ctr"/>
            <a:r>
              <a:rPr lang="de-DE" sz="800" dirty="0" err="1"/>
              <a:t>s</a:t>
            </a:r>
            <a:r>
              <a:rPr lang="de-DE" sz="800" dirty="0" err="1" smtClean="0"/>
              <a:t>erver:ChatServer</a:t>
            </a:r>
            <a:endParaRPr lang="de-DE" sz="800" dirty="0"/>
          </a:p>
        </p:txBody>
      </p:sp>
      <p:sp>
        <p:nvSpPr>
          <p:cNvPr id="35" name="Rechteck 34"/>
          <p:cNvSpPr/>
          <p:nvPr/>
        </p:nvSpPr>
        <p:spPr>
          <a:xfrm>
            <a:off x="1115616" y="3788506"/>
            <a:ext cx="10081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dirty="0" smtClean="0"/>
              <a:t>Chat</a:t>
            </a:r>
          </a:p>
          <a:p>
            <a:pPr algn="ctr"/>
            <a:r>
              <a:rPr lang="de-DE" sz="1400" dirty="0" smtClean="0"/>
              <a:t>Albert</a:t>
            </a:r>
          </a:p>
          <a:p>
            <a:pPr algn="ctr"/>
            <a:endParaRPr lang="de-DE" sz="1400" dirty="0"/>
          </a:p>
          <a:p>
            <a:pPr algn="ctr"/>
            <a:r>
              <a:rPr lang="de-DE" sz="800" dirty="0" err="1"/>
              <a:t>gui:ChatGUI</a:t>
            </a:r>
            <a:endParaRPr lang="de-DE" sz="1400" dirty="0"/>
          </a:p>
        </p:txBody>
      </p:sp>
      <p:sp>
        <p:nvSpPr>
          <p:cNvPr id="39" name="Rechteck 38"/>
          <p:cNvSpPr/>
          <p:nvPr/>
        </p:nvSpPr>
        <p:spPr>
          <a:xfrm>
            <a:off x="1115616" y="5012642"/>
            <a:ext cx="10081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dirty="0" smtClean="0"/>
              <a:t>Chat</a:t>
            </a:r>
          </a:p>
          <a:p>
            <a:pPr algn="ctr"/>
            <a:r>
              <a:rPr lang="de-DE" sz="1400" dirty="0" smtClean="0"/>
              <a:t>Andreas</a:t>
            </a:r>
          </a:p>
          <a:p>
            <a:pPr algn="ctr"/>
            <a:endParaRPr lang="de-DE" sz="1400" dirty="0"/>
          </a:p>
          <a:p>
            <a:pPr algn="ctr"/>
            <a:r>
              <a:rPr lang="de-DE" sz="900" dirty="0" err="1"/>
              <a:t>gui:ChatGUI</a:t>
            </a:r>
            <a:endParaRPr lang="de-DE" sz="1400" dirty="0"/>
          </a:p>
        </p:txBody>
      </p:sp>
      <p:sp>
        <p:nvSpPr>
          <p:cNvPr id="15" name="Rechteck 14"/>
          <p:cNvSpPr/>
          <p:nvPr/>
        </p:nvSpPr>
        <p:spPr>
          <a:xfrm>
            <a:off x="1115616" y="1340768"/>
            <a:ext cx="100811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dirty="0" smtClean="0"/>
              <a:t>Chat</a:t>
            </a:r>
          </a:p>
          <a:p>
            <a:pPr algn="ctr"/>
            <a:r>
              <a:rPr lang="de-DE" sz="1400" dirty="0" smtClean="0"/>
              <a:t>Sabine</a:t>
            </a:r>
            <a:br>
              <a:rPr lang="de-DE" sz="1400" dirty="0" smtClean="0"/>
            </a:b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800" dirty="0" err="1" smtClean="0"/>
              <a:t>gui:ChatGUI</a:t>
            </a:r>
            <a:endParaRPr lang="de-DE" sz="1400" dirty="0" smtClean="0"/>
          </a:p>
          <a:p>
            <a:pPr algn="ctr"/>
            <a:endParaRPr lang="de-DE" sz="1400" dirty="0"/>
          </a:p>
          <a:p>
            <a:pPr algn="ctr"/>
            <a:endParaRPr lang="de-DE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zur Realisierung – Task Flow </a:t>
            </a:r>
            <a:r>
              <a:rPr lang="de-DE" dirty="0" err="1" smtClean="0"/>
              <a:t>Diagrams</a:t>
            </a:r>
            <a:r>
              <a:rPr lang="de-DE" dirty="0" smtClean="0"/>
              <a:t> (TFD)	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07504" y="1340768"/>
            <a:ext cx="8928992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107504" y="3788506"/>
            <a:ext cx="8928992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107504" y="2564904"/>
            <a:ext cx="8928992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07504" y="5012642"/>
            <a:ext cx="8928992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370276" y="1649972"/>
            <a:ext cx="1152128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err="1">
                <a:latin typeface="Consolas" pitchFamily="49" charset="0"/>
                <a:cs typeface="Consolas" pitchFamily="49" charset="0"/>
              </a:rPr>
              <a:t>H</a:t>
            </a:r>
            <a:r>
              <a:rPr lang="de-DE" sz="1050" dirty="0" err="1" smtClean="0">
                <a:latin typeface="Consolas" pitchFamily="49" charset="0"/>
                <a:cs typeface="Consolas" pitchFamily="49" charset="0"/>
              </a:rPr>
              <a:t>andleClick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64668" y="1883998"/>
            <a:ext cx="108012" cy="1080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3887924" y="2877068"/>
            <a:ext cx="1368152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err="1">
                <a:latin typeface="Consolas" pitchFamily="49" charset="0"/>
                <a:cs typeface="Consolas" pitchFamily="49" charset="0"/>
              </a:rPr>
              <a:t>H</a:t>
            </a:r>
            <a:r>
              <a:rPr lang="de-DE" sz="1050" dirty="0" err="1" smtClean="0">
                <a:latin typeface="Consolas" pitchFamily="49" charset="0"/>
                <a:cs typeface="Consolas" pitchFamily="49" charset="0"/>
              </a:rPr>
              <a:t>andleMessage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3576346" y="4077072"/>
            <a:ext cx="1991308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err="1" smtClean="0">
                <a:latin typeface="Consolas" pitchFamily="49" charset="0"/>
                <a:cs typeface="Consolas" pitchFamily="49" charset="0"/>
              </a:rPr>
              <a:t>ClientHandleMessage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950686" y="5336678"/>
            <a:ext cx="1991308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err="1" smtClean="0">
                <a:latin typeface="Consolas" pitchFamily="49" charset="0"/>
                <a:cs typeface="Consolas" pitchFamily="49" charset="0"/>
              </a:rPr>
              <a:t>ClientHandleMessage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107504" y="1359617"/>
            <a:ext cx="1008112" cy="48771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000" dirty="0" err="1" smtClean="0"/>
              <a:t>MessageFlow</a:t>
            </a:r>
            <a:endParaRPr lang="de-DE" sz="1000" dirty="0" smtClean="0"/>
          </a:p>
          <a:p>
            <a:pPr algn="ctr"/>
            <a:endParaRPr lang="de-DE" sz="1000" dirty="0"/>
          </a:p>
          <a:p>
            <a:pPr algn="ctr"/>
            <a:endParaRPr lang="de-DE" sz="1000" dirty="0" smtClean="0"/>
          </a:p>
          <a:p>
            <a:pPr algn="ctr"/>
            <a:endParaRPr lang="de-DE" sz="1000" dirty="0"/>
          </a:p>
          <a:p>
            <a:pPr algn="ctr"/>
            <a:r>
              <a:rPr lang="de-DE" sz="1000" dirty="0" err="1" smtClean="0"/>
              <a:t>message:String</a:t>
            </a:r>
            <a:endParaRPr lang="de-DE" sz="1000" dirty="0" smtClean="0"/>
          </a:p>
        </p:txBody>
      </p:sp>
      <p:sp>
        <p:nvSpPr>
          <p:cNvPr id="47" name="Ellipse 46"/>
          <p:cNvSpPr/>
          <p:nvPr/>
        </p:nvSpPr>
        <p:spPr>
          <a:xfrm>
            <a:off x="5057273" y="1649972"/>
            <a:ext cx="1991308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err="1" smtClean="0">
                <a:latin typeface="Consolas" pitchFamily="49" charset="0"/>
                <a:cs typeface="Consolas" pitchFamily="49" charset="0"/>
              </a:rPr>
              <a:t>ClientHandleMessage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6071281" y="2888940"/>
            <a:ext cx="1456439" cy="5760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err="1" smtClean="0">
                <a:latin typeface="Consolas" pitchFamily="49" charset="0"/>
                <a:cs typeface="Consolas" pitchFamily="49" charset="0"/>
              </a:rPr>
              <a:t>ReceiveRoger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8172400" y="1708170"/>
            <a:ext cx="508559" cy="4596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smtClean="0">
                <a:latin typeface="Consolas" pitchFamily="49" charset="0"/>
                <a:cs typeface="Consolas" pitchFamily="49" charset="0"/>
              </a:rPr>
              <a:t>OK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8128772" y="3905436"/>
            <a:ext cx="508559" cy="4596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smtClean="0">
                <a:latin typeface="Consolas" pitchFamily="49" charset="0"/>
                <a:cs typeface="Consolas" pitchFamily="49" charset="0"/>
              </a:rPr>
              <a:t>OK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8070520" y="5394876"/>
            <a:ext cx="508559" cy="4596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 smtClean="0">
                <a:latin typeface="Consolas" pitchFamily="49" charset="0"/>
                <a:cs typeface="Consolas" pitchFamily="49" charset="0"/>
              </a:rPr>
              <a:t>OK</a:t>
            </a:r>
            <a:endParaRPr lang="de-DE" sz="105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2" name="Gerade Verbindung mit Pfeil 21"/>
          <p:cNvCxnSpPr>
            <a:stCxn id="19" idx="6"/>
            <a:endCxn id="17" idx="2"/>
          </p:cNvCxnSpPr>
          <p:nvPr/>
        </p:nvCxnSpPr>
        <p:spPr>
          <a:xfrm>
            <a:off x="2472680" y="1938004"/>
            <a:ext cx="897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523874" y="1629843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latin typeface="Consolas" pitchFamily="49" charset="0"/>
                <a:cs typeface="Consolas" pitchFamily="49" charset="0"/>
              </a:rPr>
              <a:t>click</a:t>
            </a:r>
            <a:r>
              <a:rPr lang="de-DE" sz="1200" dirty="0" smtClean="0">
                <a:latin typeface="Consolas" pitchFamily="49" charset="0"/>
                <a:cs typeface="Consolas" pitchFamily="49" charset="0"/>
              </a:rPr>
              <a:t>()</a:t>
            </a:r>
            <a:endParaRPr lang="de-DE" sz="12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Gekrümmte Verbindung 26"/>
          <p:cNvCxnSpPr>
            <a:stCxn id="17" idx="4"/>
            <a:endCxn id="40" idx="0"/>
          </p:cNvCxnSpPr>
          <p:nvPr/>
        </p:nvCxnSpPr>
        <p:spPr>
          <a:xfrm rot="16200000" flipH="1">
            <a:off x="3933654" y="2238722"/>
            <a:ext cx="651032" cy="6256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Gekrümmte Verbindung 54"/>
          <p:cNvCxnSpPr>
            <a:stCxn id="40" idx="4"/>
            <a:endCxn id="41" idx="0"/>
          </p:cNvCxnSpPr>
          <p:nvPr/>
        </p:nvCxnSpPr>
        <p:spPr>
          <a:xfrm rot="5400000">
            <a:off x="4260030" y="3765102"/>
            <a:ext cx="62394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Gekrümmte Verbindung 57"/>
          <p:cNvCxnSpPr>
            <a:stCxn id="40" idx="2"/>
            <a:endCxn id="44" idx="1"/>
          </p:cNvCxnSpPr>
          <p:nvPr/>
        </p:nvCxnSpPr>
        <p:spPr>
          <a:xfrm rot="10800000" flipV="1">
            <a:off x="3242306" y="3165099"/>
            <a:ext cx="645618" cy="225594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Gekrümmte Verbindung 61"/>
          <p:cNvCxnSpPr>
            <a:stCxn id="40" idx="7"/>
            <a:endCxn id="47" idx="3"/>
          </p:cNvCxnSpPr>
          <p:nvPr/>
        </p:nvCxnSpPr>
        <p:spPr>
          <a:xfrm rot="5400000" flipH="1" flipV="1">
            <a:off x="4792425" y="2404963"/>
            <a:ext cx="819758" cy="29317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Gekrümmte Verbindung 64"/>
          <p:cNvCxnSpPr>
            <a:stCxn id="47" idx="5"/>
            <a:endCxn id="48" idx="0"/>
          </p:cNvCxnSpPr>
          <p:nvPr/>
        </p:nvCxnSpPr>
        <p:spPr>
          <a:xfrm rot="16200000" flipH="1">
            <a:off x="6404598" y="2494036"/>
            <a:ext cx="747267" cy="425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Gekrümmte Verbindung 67"/>
          <p:cNvCxnSpPr>
            <a:stCxn id="41" idx="6"/>
            <a:endCxn id="48" idx="3"/>
          </p:cNvCxnSpPr>
          <p:nvPr/>
        </p:nvCxnSpPr>
        <p:spPr>
          <a:xfrm flipV="1">
            <a:off x="5567654" y="3380641"/>
            <a:ext cx="716918" cy="98446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Gekrümmte Verbindung 74"/>
          <p:cNvCxnSpPr>
            <a:stCxn id="44" idx="6"/>
            <a:endCxn id="48" idx="4"/>
          </p:cNvCxnSpPr>
          <p:nvPr/>
        </p:nvCxnSpPr>
        <p:spPr>
          <a:xfrm flipV="1">
            <a:off x="4941994" y="3465004"/>
            <a:ext cx="1857507" cy="215970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Gekrümmte Verbindung 77"/>
          <p:cNvCxnSpPr>
            <a:stCxn id="48" idx="7"/>
            <a:endCxn id="49" idx="4"/>
          </p:cNvCxnSpPr>
          <p:nvPr/>
        </p:nvCxnSpPr>
        <p:spPr>
          <a:xfrm rot="5400000" flipH="1" flipV="1">
            <a:off x="7467822" y="2014446"/>
            <a:ext cx="805465" cy="11122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Gekrümmte Verbindung 80"/>
          <p:cNvCxnSpPr>
            <a:stCxn id="48" idx="6"/>
            <a:endCxn id="50" idx="1"/>
          </p:cNvCxnSpPr>
          <p:nvPr/>
        </p:nvCxnSpPr>
        <p:spPr>
          <a:xfrm>
            <a:off x="7527720" y="3176972"/>
            <a:ext cx="675529" cy="79578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Gekrümmte Verbindung 83"/>
          <p:cNvCxnSpPr>
            <a:stCxn id="48" idx="5"/>
            <a:endCxn id="51" idx="1"/>
          </p:cNvCxnSpPr>
          <p:nvPr/>
        </p:nvCxnSpPr>
        <p:spPr>
          <a:xfrm rot="16200000" flipH="1">
            <a:off x="6688937" y="4006133"/>
            <a:ext cx="2081552" cy="83056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4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Während Veranstaltung zu realisieren: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Diagrammeditor für Task Flow Diagramme</a:t>
            </a:r>
          </a:p>
          <a:p>
            <a:r>
              <a:rPr lang="de-DE" dirty="0"/>
              <a:t>Code </a:t>
            </a:r>
            <a:r>
              <a:rPr lang="de-DE" dirty="0" smtClean="0"/>
              <a:t>Generierung</a:t>
            </a:r>
          </a:p>
          <a:p>
            <a:r>
              <a:rPr lang="de-DE" dirty="0" err="1" smtClean="0"/>
              <a:t>Refactorings</a:t>
            </a:r>
            <a:endParaRPr lang="de-DE" dirty="0" smtClean="0"/>
          </a:p>
          <a:p>
            <a:r>
              <a:rPr lang="de-DE" dirty="0"/>
              <a:t>Evtl. Model </a:t>
            </a:r>
            <a:r>
              <a:rPr lang="de-DE" dirty="0" err="1"/>
              <a:t>Checking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79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Meta</a:t>
            </a:r>
            <a:r>
              <a:rPr lang="de-DE" dirty="0" smtClean="0"/>
              <a:t> 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Anlegen eines Java Projektes in </a:t>
            </a:r>
            <a:r>
              <a:rPr lang="de-DE" dirty="0" err="1" smtClean="0"/>
              <a:t>Eclipse</a:t>
            </a:r>
            <a:endParaRPr lang="de-DE" dirty="0" smtClean="0"/>
          </a:p>
          <a:p>
            <a:r>
              <a:rPr lang="de-DE" dirty="0" smtClean="0"/>
              <a:t>Wechseln in die Fujaba4Eclipse Perspektive</a:t>
            </a:r>
          </a:p>
          <a:p>
            <a:pPr lvl="1"/>
            <a:r>
              <a:rPr lang="de-DE" dirty="0" err="1" smtClean="0"/>
              <a:t>Window</a:t>
            </a:r>
            <a:r>
              <a:rPr lang="de-DE" dirty="0" smtClean="0"/>
              <a:t> -&gt; Open </a:t>
            </a:r>
            <a:r>
              <a:rPr lang="de-DE" dirty="0" err="1" smtClean="0"/>
              <a:t>Perspective</a:t>
            </a:r>
            <a:r>
              <a:rPr lang="de-DE" dirty="0" smtClean="0"/>
              <a:t> -&gt; Other</a:t>
            </a:r>
          </a:p>
          <a:p>
            <a:r>
              <a:rPr lang="de-DE" dirty="0" smtClean="0"/>
              <a:t>Anlegen einer .</a:t>
            </a:r>
            <a:r>
              <a:rPr lang="de-DE" dirty="0" err="1" smtClean="0"/>
              <a:t>ctr</a:t>
            </a:r>
            <a:r>
              <a:rPr lang="de-DE" dirty="0" smtClean="0"/>
              <a:t> Projekt Datei</a:t>
            </a:r>
          </a:p>
          <a:p>
            <a:pPr lvl="1"/>
            <a:r>
              <a:rPr lang="de-DE" dirty="0" smtClean="0"/>
              <a:t>New -&gt; Other -&gt; </a:t>
            </a:r>
            <a:r>
              <a:rPr lang="de-DE" dirty="0" err="1" smtClean="0"/>
              <a:t>Fujaba</a:t>
            </a:r>
            <a:r>
              <a:rPr lang="de-DE" dirty="0" smtClean="0"/>
              <a:t> -&gt; </a:t>
            </a:r>
            <a:r>
              <a:rPr lang="de-DE" dirty="0" err="1" smtClean="0"/>
              <a:t>Fujaba</a:t>
            </a:r>
            <a:r>
              <a:rPr lang="de-DE" dirty="0" smtClean="0"/>
              <a:t> Model</a:t>
            </a:r>
          </a:p>
          <a:p>
            <a:r>
              <a:rPr lang="de-DE" dirty="0" err="1" smtClean="0"/>
              <a:t>Meta</a:t>
            </a:r>
            <a:r>
              <a:rPr lang="de-DE" dirty="0" smtClean="0"/>
              <a:t> Modell für Task Flow Diagramme erstellen</a:t>
            </a:r>
          </a:p>
          <a:p>
            <a:r>
              <a:rPr lang="de-DE" dirty="0" smtClean="0"/>
              <a:t>WICHTIG: </a:t>
            </a:r>
            <a:r>
              <a:rPr lang="de-DE" dirty="0" err="1" smtClean="0"/>
              <a:t>Packagenamen</a:t>
            </a:r>
            <a:r>
              <a:rPr lang="de-DE" dirty="0" smtClean="0"/>
              <a:t> ohne Groß-Kleinschreibung und Sonderzeichen vergeben!!!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6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GMF spezifische Anforderung an </a:t>
            </a:r>
            <a:r>
              <a:rPr lang="de-DE" dirty="0" err="1" smtClean="0"/>
              <a:t>Meta</a:t>
            </a:r>
            <a:r>
              <a:rPr lang="de-DE" dirty="0" smtClean="0"/>
              <a:t> 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Klasse repräsentiert das Diagramm an sich</a:t>
            </a:r>
          </a:p>
          <a:p>
            <a:r>
              <a:rPr lang="de-DE" dirty="0" smtClean="0"/>
              <a:t>Alles was grafisch auf dem Diagramm dargestellt werden soll, steht in einer Containment Beziehung zur Diagrammklasse</a:t>
            </a:r>
          </a:p>
          <a:p>
            <a:pPr lvl="1"/>
            <a:r>
              <a:rPr lang="de-DE" dirty="0" smtClean="0"/>
              <a:t>Containment wirkt über </a:t>
            </a:r>
            <a:r>
              <a:rPr lang="de-DE" dirty="0" err="1" smtClean="0"/>
              <a:t>Vererbungen</a:t>
            </a:r>
            <a:r>
              <a:rPr lang="de-DE" dirty="0" smtClean="0"/>
              <a:t> hinweg</a:t>
            </a:r>
          </a:p>
          <a:p>
            <a:pPr lvl="1"/>
            <a:r>
              <a:rPr lang="de-DE" dirty="0" smtClean="0"/>
              <a:t>Auch Links die dargestellt werden sollen sollten als Klasse modelliert werden</a:t>
            </a:r>
          </a:p>
          <a:p>
            <a:pPr lvl="1"/>
            <a:r>
              <a:rPr lang="de-DE" dirty="0" smtClean="0"/>
              <a:t>Alles was im Diagramm unterschiedlich visualisiert werden soll am besten in unterschiedliche Klassen packen.</a:t>
            </a:r>
          </a:p>
          <a:p>
            <a:pPr lvl="2"/>
            <a:r>
              <a:rPr lang="de-DE" dirty="0" smtClean="0"/>
              <a:t>Vereinfacht Verwendung von GMF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1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Codegenerierung des </a:t>
            </a:r>
            <a:r>
              <a:rPr lang="de-DE" dirty="0" err="1" smtClean="0"/>
              <a:t>Meta</a:t>
            </a:r>
            <a:r>
              <a:rPr lang="de-DE" smtClean="0"/>
              <a:t> Modells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Fujaba</a:t>
            </a:r>
            <a:r>
              <a:rPr lang="de-DE" dirty="0" smtClean="0"/>
              <a:t> den Codestyle des Model Packages auf EMF stellen (Property Editor)</a:t>
            </a:r>
          </a:p>
          <a:p>
            <a:r>
              <a:rPr lang="de-DE" dirty="0" smtClean="0"/>
              <a:t>Output Directory des </a:t>
            </a:r>
            <a:r>
              <a:rPr lang="de-DE" dirty="0" err="1" smtClean="0"/>
              <a:t>Fujaba</a:t>
            </a:r>
            <a:r>
              <a:rPr lang="de-DE" dirty="0" smtClean="0"/>
              <a:t> Projektes auf ein Verzeichnis im </a:t>
            </a:r>
            <a:r>
              <a:rPr lang="de-DE" dirty="0" err="1" smtClean="0"/>
              <a:t>Eclipse</a:t>
            </a:r>
            <a:r>
              <a:rPr lang="de-DE" dirty="0" smtClean="0"/>
              <a:t> Projekt stellen</a:t>
            </a:r>
          </a:p>
          <a:p>
            <a:r>
              <a:rPr lang="de-DE" dirty="0" smtClean="0"/>
              <a:t>Code generieren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07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Editor generieren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 dem .</a:t>
            </a:r>
            <a:r>
              <a:rPr lang="de-DE" dirty="0" err="1" smtClean="0"/>
              <a:t>genmodel</a:t>
            </a:r>
            <a:r>
              <a:rPr lang="de-DE" dirty="0" smtClean="0"/>
              <a:t> File den Edit Code und den Editor Code generieren</a:t>
            </a:r>
          </a:p>
          <a:p>
            <a:pPr lvl="1"/>
            <a:r>
              <a:rPr lang="de-DE" dirty="0" smtClean="0"/>
              <a:t>.</a:t>
            </a:r>
            <a:r>
              <a:rPr lang="de-DE" dirty="0" err="1" smtClean="0"/>
              <a:t>genmodel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öffnen</a:t>
            </a:r>
          </a:p>
          <a:p>
            <a:pPr lvl="1"/>
            <a:r>
              <a:rPr lang="de-DE" dirty="0" smtClean="0"/>
              <a:t>Rechtsklick auf den ersten Eintrag</a:t>
            </a:r>
          </a:p>
          <a:p>
            <a:r>
              <a:rPr lang="de-DE" dirty="0" err="1" smtClean="0"/>
              <a:t>Eclipse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Workspace starten</a:t>
            </a:r>
          </a:p>
          <a:p>
            <a:r>
              <a:rPr lang="de-DE" dirty="0" smtClean="0"/>
              <a:t>Ein Projekt anlegen</a:t>
            </a:r>
          </a:p>
          <a:p>
            <a:r>
              <a:rPr lang="de-DE" dirty="0" smtClean="0"/>
              <a:t>Im Projekt über New -&gt; Other -&gt; </a:t>
            </a:r>
            <a:r>
              <a:rPr lang="de-DE" dirty="0" err="1" smtClean="0"/>
              <a:t>Example</a:t>
            </a:r>
            <a:r>
              <a:rPr lang="de-DE" dirty="0" smtClean="0"/>
              <a:t> EMF Model </a:t>
            </a:r>
            <a:r>
              <a:rPr lang="de-DE" dirty="0" err="1" smtClean="0"/>
              <a:t>Creation</a:t>
            </a:r>
            <a:r>
              <a:rPr lang="de-DE" dirty="0" smtClean="0"/>
              <a:t> Wizard ein neues Modell anlegen</a:t>
            </a:r>
          </a:p>
          <a:p>
            <a:r>
              <a:rPr lang="de-DE" dirty="0" smtClean="0"/>
              <a:t>Beispiel anlegen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09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479</Words>
  <Application>Microsoft Office PowerPoint</Application>
  <PresentationFormat>Bildschirmpräsentation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VorlageSE0210</vt:lpstr>
      <vt:lpstr>Software Engineering II</vt:lpstr>
      <vt:lpstr>Allgemeines </vt:lpstr>
      <vt:lpstr>Arbeitsumgebung aufsetzen</vt:lpstr>
      <vt:lpstr>Beispiel zur Realisierung – Task Flow Diagrams (TFD) </vt:lpstr>
      <vt:lpstr>Während Veranstaltung zu realisieren:</vt:lpstr>
      <vt:lpstr>Meta Modell</vt:lpstr>
      <vt:lpstr>GMF spezifische Anforderung an Meta Modell</vt:lpstr>
      <vt:lpstr>Codegenerierung des Meta Modells</vt:lpstr>
      <vt:lpstr>Editor generieren</vt:lpstr>
      <vt:lpstr>Abgabe Übung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II</dc:title>
  <dc:creator>Nina</dc:creator>
  <cp:lastModifiedBy>Andreas Scharf</cp:lastModifiedBy>
  <cp:revision>40</cp:revision>
  <dcterms:created xsi:type="dcterms:W3CDTF">2010-10-25T09:42:37Z</dcterms:created>
  <dcterms:modified xsi:type="dcterms:W3CDTF">2012-11-05T11:18:38Z</dcterms:modified>
</cp:coreProperties>
</file>