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0" r:id="rId5"/>
    <p:sldId id="262" r:id="rId6"/>
    <p:sldId id="274" r:id="rId7"/>
    <p:sldId id="263" r:id="rId8"/>
    <p:sldId id="272" r:id="rId9"/>
    <p:sldId id="275" r:id="rId10"/>
    <p:sldId id="267" r:id="rId11"/>
    <p:sldId id="265" r:id="rId12"/>
    <p:sldId id="276" r:id="rId13"/>
    <p:sldId id="266" r:id="rId14"/>
    <p:sldId id="273" r:id="rId15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B11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2979" autoAdjust="0"/>
  </p:normalViewPr>
  <p:slideViewPr>
    <p:cSldViewPr>
      <p:cViewPr varScale="1">
        <p:scale>
          <a:sx n="111" d="100"/>
          <a:sy n="111" d="100"/>
        </p:scale>
        <p:origin x="-15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93BDE31-71ED-477F-918C-55777DA6D2F6}" type="datetimeFigureOut">
              <a:rPr lang="de-DE"/>
              <a:pPr>
                <a:defRPr/>
              </a:pPr>
              <a:t>03.12.2012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29B785B-7CE0-4121-8C6D-4476BE0760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540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8AEA6007-A4CF-4F13-8CD6-1C84BBB81BCB}" type="datetimeFigureOut">
              <a:rPr lang="de-DE"/>
              <a:pPr>
                <a:defRPr/>
              </a:pPr>
              <a:t>03.12.2012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4D079A4-1F1F-44E3-8BC5-21A7011094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4870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9156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E0EC45-F53E-4662-BCBE-2473EC7D9DD4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charf\Desktop\uni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7907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93869" y="142875"/>
            <a:ext cx="6000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09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BD60E6-FD00-4938-9D0B-9C225DA888FA}" type="datetimeFigureOut">
              <a:rPr lang="de-DE"/>
              <a:pPr>
                <a:defRPr/>
              </a:pPr>
              <a:t>03.12.2012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4710ECF-827B-4C6C-9553-2719A73FD4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63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612A59-3410-45BA-9962-0CC22D21B0B7}" type="datetimeFigureOut">
              <a:rPr lang="de-DE"/>
              <a:pPr>
                <a:defRPr/>
              </a:pPr>
              <a:t>03.12.2012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77F86FD-CAEA-437E-8D5A-3342BA0DDB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42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1071563"/>
            <a:ext cx="9144000" cy="142875"/>
          </a:xfrm>
          <a:prstGeom prst="rect">
            <a:avLst/>
          </a:prstGeom>
          <a:solidFill>
            <a:srgbClr val="B11D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" name="Picture 2" descr="C:\Users\ascharf\Desktop\uni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71438"/>
            <a:ext cx="12858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00256" y="71438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ußzeilenplatzhalter 4"/>
          <p:cNvSpPr txBox="1">
            <a:spLocks/>
          </p:cNvSpPr>
          <p:nvPr/>
        </p:nvSpPr>
        <p:spPr>
          <a:xfrm>
            <a:off x="2482850" y="6429375"/>
            <a:ext cx="4178300" cy="214313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bg1"/>
                </a:solidFill>
                <a:latin typeface="+mn-lt"/>
                <a:cs typeface="+mn-cs"/>
              </a:rPr>
              <a:t>Software Engineering II – Übung 4</a:t>
            </a:r>
          </a:p>
        </p:txBody>
      </p:sp>
      <p:sp>
        <p:nvSpPr>
          <p:cNvPr id="8" name="Fußzeilenplatzhalter 4"/>
          <p:cNvSpPr txBox="1">
            <a:spLocks/>
          </p:cNvSpPr>
          <p:nvPr/>
        </p:nvSpPr>
        <p:spPr>
          <a:xfrm>
            <a:off x="142875" y="6429375"/>
            <a:ext cx="1285875" cy="214313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bg1"/>
                </a:solidFill>
                <a:latin typeface="+mn-lt"/>
                <a:cs typeface="+mn-cs"/>
              </a:rPr>
              <a:t>Andreas Scharf</a:t>
            </a:r>
          </a:p>
        </p:txBody>
      </p:sp>
      <p:sp>
        <p:nvSpPr>
          <p:cNvPr id="9" name="Fußzeilenplatzhalter 4"/>
          <p:cNvSpPr txBox="1">
            <a:spLocks/>
          </p:cNvSpPr>
          <p:nvPr/>
        </p:nvSpPr>
        <p:spPr>
          <a:xfrm>
            <a:off x="142875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D15EA1A-83D1-407C-B772-2212E822F79A}" type="datetime1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03.12.2012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>
          <a:xfrm>
            <a:off x="7715250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648C74-BA49-4FBD-97CE-E8B2388DB6D4}" type="slidenum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>
          <a:xfrm>
            <a:off x="3106738" y="6643688"/>
            <a:ext cx="293052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Fachgebiet Software Engineering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786874" cy="51115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72077"/>
          </a:xfrm>
        </p:spPr>
        <p:txBody>
          <a:bodyPr>
            <a:normAutofit/>
          </a:bodyPr>
          <a:lstStyle>
            <a:lvl1pPr>
              <a:lnSpc>
                <a:spcPts val="2880"/>
              </a:lnSpc>
              <a:defRPr sz="2000" b="1"/>
            </a:lvl1pPr>
            <a:lvl2pPr>
              <a:lnSpc>
                <a:spcPts val="2880"/>
              </a:lnSpc>
              <a:defRPr sz="1800"/>
            </a:lvl2pPr>
            <a:lvl3pPr>
              <a:lnSpc>
                <a:spcPts val="2880"/>
              </a:lnSpc>
              <a:defRPr sz="1600"/>
            </a:lvl3pPr>
            <a:lvl4pPr>
              <a:lnSpc>
                <a:spcPts val="2880"/>
              </a:lnSpc>
              <a:defRPr sz="1400"/>
            </a:lvl4pPr>
            <a:lvl5pPr>
              <a:lnSpc>
                <a:spcPts val="2880"/>
              </a:lnSpc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69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CFFB664-9C07-48F1-B355-40A49B4E0E60}" type="datetimeFigureOut">
              <a:rPr lang="de-DE"/>
              <a:pPr>
                <a:defRPr/>
              </a:pPr>
              <a:t>03.12.2012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9869A3-9655-41F7-9263-4BA596D262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06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0DB4A69-C285-40D5-88A7-E2A89F688376}" type="datetimeFigureOut">
              <a:rPr lang="de-DE"/>
              <a:pPr>
                <a:defRPr/>
              </a:pPr>
              <a:t>03.12.2012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4AFC09-3731-4ED2-91A7-928C0C1445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22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3CB092C-3915-4832-BDE7-B07405560596}" type="datetimeFigureOut">
              <a:rPr lang="de-DE"/>
              <a:pPr>
                <a:defRPr/>
              </a:pPr>
              <a:t>03.12.2012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7F74DF3-2B27-4910-AB69-FBE582CD33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70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CAB168B-B229-4071-95CC-21E7F9CE725F}" type="datetimeFigureOut">
              <a:rPr lang="de-DE"/>
              <a:pPr>
                <a:defRPr/>
              </a:pPr>
              <a:t>03.12.2012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7DB6FA2-50AF-4CBF-A66E-26BB1D7FB7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67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5FC9F64-ABA2-467E-8717-10DB969ED00F}" type="datetimeFigureOut">
              <a:rPr lang="de-DE"/>
              <a:pPr>
                <a:defRPr/>
              </a:pPr>
              <a:t>03.12.2012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705A7C-567F-4E6C-9F0F-7392BB18E9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10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3F6CA24-6172-4DC4-B329-5B51F4C30688}" type="datetimeFigureOut">
              <a:rPr lang="de-DE"/>
              <a:pPr>
                <a:defRPr/>
              </a:pPr>
              <a:t>03.12.2012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08A46-F179-46A2-9123-B148B000C6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0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E30364-4EB7-4C73-87E2-77B08E0CF166}" type="datetimeFigureOut">
              <a:rPr lang="de-DE"/>
              <a:pPr>
                <a:defRPr/>
              </a:pPr>
              <a:t>03.12.2012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7A4161-C54C-4138-8F49-8454C88928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66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0" y="6429375"/>
            <a:ext cx="9144000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71438" y="571500"/>
            <a:ext cx="90725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685800" y="1500188"/>
            <a:ext cx="7772400" cy="1470025"/>
          </a:xfrm>
        </p:spPr>
        <p:txBody>
          <a:bodyPr/>
          <a:lstStyle/>
          <a:p>
            <a:pPr algn="ctr"/>
            <a:r>
              <a:rPr lang="de-DE" dirty="0" smtClean="0"/>
              <a:t>Software Engineering II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Software Engineering II – Übung 4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Wintersemester 12/13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Fachgebiet Software Engineering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Andreas Scharf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Validierung in plugin.xml einbauen </a:t>
            </a:r>
            <a:r>
              <a:rPr lang="de-DE" dirty="0" smtClean="0"/>
              <a:t>VI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2"/>
            </a:pPr>
            <a:r>
              <a:rPr lang="de-DE" dirty="0"/>
              <a:t>Auf </a:t>
            </a:r>
            <a:r>
              <a:rPr lang="de-DE" dirty="0" err="1"/>
              <a:t>o.e.e.v.constraintBindings</a:t>
            </a:r>
            <a:r>
              <a:rPr lang="de-DE" dirty="0"/>
              <a:t> Extension Point </a:t>
            </a:r>
          </a:p>
          <a:p>
            <a:pPr lvl="1"/>
            <a:r>
              <a:rPr lang="de-DE" dirty="0"/>
              <a:t>Rechtsklick -&gt; New -&gt; </a:t>
            </a:r>
            <a:r>
              <a:rPr lang="de-DE" dirty="0" err="1" smtClean="0"/>
              <a:t>binding</a:t>
            </a:r>
            <a:endParaRPr lang="de-DE" dirty="0"/>
          </a:p>
          <a:p>
            <a:pPr marL="457200" indent="-457200">
              <a:buFont typeface="+mj-lt"/>
              <a:buAutoNum type="arabicPeriod" startAt="13"/>
            </a:pPr>
            <a:r>
              <a:rPr lang="de-DE" dirty="0" smtClean="0"/>
              <a:t>Auf </a:t>
            </a:r>
            <a:r>
              <a:rPr lang="de-DE" dirty="0" err="1" smtClean="0"/>
              <a:t>binding</a:t>
            </a:r>
            <a:r>
              <a:rPr lang="de-DE" dirty="0" smtClean="0"/>
              <a:t>:</a:t>
            </a:r>
          </a:p>
          <a:p>
            <a:pPr lvl="1"/>
            <a:r>
              <a:rPr lang="de-DE" i="1" dirty="0" err="1" smtClean="0"/>
              <a:t>context</a:t>
            </a:r>
            <a:r>
              <a:rPr lang="de-DE" i="1" dirty="0" smtClean="0"/>
              <a:t>:</a:t>
            </a:r>
            <a:r>
              <a:rPr lang="de-DE" dirty="0" smtClean="0"/>
              <a:t> </a:t>
            </a:r>
            <a:r>
              <a:rPr lang="de-DE" dirty="0" err="1" smtClean="0"/>
              <a:t>id</a:t>
            </a:r>
            <a:r>
              <a:rPr lang="de-DE" dirty="0" smtClean="0"/>
              <a:t> des </a:t>
            </a:r>
            <a:r>
              <a:rPr lang="de-DE" dirty="0" err="1" smtClean="0"/>
              <a:t>clientContext</a:t>
            </a:r>
            <a:r>
              <a:rPr lang="de-DE" dirty="0" smtClean="0"/>
              <a:t> (siehe 10.)</a:t>
            </a:r>
          </a:p>
          <a:p>
            <a:pPr lvl="1"/>
            <a:r>
              <a:rPr lang="de-DE" i="1" dirty="0" err="1" smtClean="0"/>
              <a:t>category</a:t>
            </a:r>
            <a:r>
              <a:rPr lang="de-DE" i="1" dirty="0" smtClean="0"/>
              <a:t>:</a:t>
            </a:r>
            <a:r>
              <a:rPr lang="de-DE" dirty="0" smtClean="0"/>
              <a:t> </a:t>
            </a:r>
            <a:r>
              <a:rPr lang="de-DE" dirty="0" err="1" smtClean="0"/>
              <a:t>id</a:t>
            </a:r>
            <a:r>
              <a:rPr lang="de-DE" dirty="0" smtClean="0"/>
              <a:t> der </a:t>
            </a:r>
            <a:r>
              <a:rPr lang="de-DE" dirty="0" err="1" smtClean="0"/>
              <a:t>category</a:t>
            </a:r>
            <a:r>
              <a:rPr lang="de-DE" dirty="0" smtClean="0"/>
              <a:t> (siehe 3.)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44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Validierung in plugin.xml einbauen </a:t>
            </a:r>
            <a:r>
              <a:rPr lang="de-DE" dirty="0" smtClean="0"/>
              <a:t>VII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4"/>
            </a:pPr>
            <a:r>
              <a:rPr lang="de-DE" dirty="0" err="1" smtClean="0"/>
              <a:t>o.e.c.expressions.propertyTesters</a:t>
            </a:r>
            <a:r>
              <a:rPr lang="de-DE" dirty="0" smtClean="0"/>
              <a:t> </a:t>
            </a:r>
            <a:r>
              <a:rPr lang="de-DE" dirty="0"/>
              <a:t>Extension Point </a:t>
            </a:r>
            <a:r>
              <a:rPr lang="de-DE" dirty="0" smtClean="0"/>
              <a:t>hinzufügen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de-DE" dirty="0"/>
              <a:t>Auf </a:t>
            </a:r>
            <a:r>
              <a:rPr lang="de-DE" dirty="0" err="1"/>
              <a:t>o.e.c.expressions.propertyTesters</a:t>
            </a:r>
            <a:r>
              <a:rPr lang="de-DE" dirty="0"/>
              <a:t> Extension Point</a:t>
            </a:r>
            <a:endParaRPr lang="de-DE" dirty="0" smtClean="0"/>
          </a:p>
          <a:p>
            <a:pPr lvl="1"/>
            <a:r>
              <a:rPr lang="de-DE" dirty="0" smtClean="0"/>
              <a:t>Rechtsklick -&gt; New –&gt; </a:t>
            </a:r>
            <a:r>
              <a:rPr lang="de-DE" dirty="0" err="1" smtClean="0"/>
              <a:t>propertyTester</a:t>
            </a:r>
            <a:endParaRPr lang="de-DE" dirty="0" smtClean="0"/>
          </a:p>
          <a:p>
            <a:pPr lvl="2"/>
            <a:r>
              <a:rPr lang="de-DE" i="1" dirty="0" err="1"/>
              <a:t>id</a:t>
            </a:r>
            <a:r>
              <a:rPr lang="de-DE" i="1" dirty="0"/>
              <a:t>:</a:t>
            </a:r>
            <a:r>
              <a:rPr lang="de-DE" dirty="0"/>
              <a:t> sinnvoll vergeben</a:t>
            </a:r>
          </a:p>
          <a:p>
            <a:pPr lvl="2"/>
            <a:r>
              <a:rPr lang="de-DE" i="1" dirty="0"/>
              <a:t>type:</a:t>
            </a:r>
            <a:r>
              <a:rPr lang="de-DE" dirty="0"/>
              <a:t> </a:t>
            </a:r>
            <a:r>
              <a:rPr lang="de-DE" dirty="0" err="1" smtClean="0"/>
              <a:t>org.eclipse.emf.ecore.EObject</a:t>
            </a:r>
            <a:endParaRPr lang="de-DE" dirty="0"/>
          </a:p>
          <a:p>
            <a:pPr lvl="2"/>
            <a:r>
              <a:rPr lang="de-DE" i="1" dirty="0" err="1" smtClean="0"/>
              <a:t>namespace</a:t>
            </a:r>
            <a:r>
              <a:rPr lang="de-DE" i="1" dirty="0"/>
              <a:t>:</a:t>
            </a:r>
            <a:r>
              <a:rPr lang="de-DE" dirty="0"/>
              <a:t> Namespace eures Modells</a:t>
            </a:r>
          </a:p>
          <a:p>
            <a:pPr lvl="2"/>
            <a:r>
              <a:rPr lang="de-DE" i="1" dirty="0" err="1"/>
              <a:t>properties</a:t>
            </a:r>
            <a:r>
              <a:rPr lang="de-DE" i="1" dirty="0"/>
              <a:t>:</a:t>
            </a:r>
            <a:r>
              <a:rPr lang="de-DE" dirty="0"/>
              <a:t> </a:t>
            </a:r>
            <a:r>
              <a:rPr lang="de-DE" dirty="0" err="1"/>
              <a:t>ePackage</a:t>
            </a:r>
            <a:endParaRPr lang="de-DE" dirty="0"/>
          </a:p>
          <a:p>
            <a:pPr lvl="2"/>
            <a:r>
              <a:rPr lang="de-DE" dirty="0" err="1" smtClean="0"/>
              <a:t>class</a:t>
            </a:r>
            <a:r>
              <a:rPr lang="de-DE" dirty="0" smtClean="0"/>
              <a:t>: </a:t>
            </a:r>
            <a:r>
              <a:rPr lang="de-DE" dirty="0" err="1" smtClean="0"/>
              <a:t>de.uni_kassel.eclipse.properties.EObjectPropertyTester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287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Validierung in plugin.xml einbauen </a:t>
            </a:r>
            <a:r>
              <a:rPr lang="de-DE" dirty="0" smtClean="0"/>
              <a:t>VIII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Fazit: Viel Arbeit in der plugin.xml!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927" y="1988840"/>
            <a:ext cx="3981450" cy="4286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81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Und jetzt: Laufen lassen!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214282" y="1357299"/>
            <a:ext cx="8786874" cy="3511862"/>
          </a:xfrm>
        </p:spPr>
        <p:txBody>
          <a:bodyPr/>
          <a:lstStyle/>
          <a:p>
            <a:r>
              <a:rPr lang="de-DE" dirty="0" smtClean="0"/>
              <a:t>Im </a:t>
            </a:r>
            <a:r>
              <a:rPr lang="de-DE" dirty="0" err="1" smtClean="0"/>
              <a:t>Runtime</a:t>
            </a:r>
            <a:r>
              <a:rPr lang="de-DE" dirty="0" smtClean="0"/>
              <a:t> </a:t>
            </a:r>
            <a:r>
              <a:rPr lang="de-DE" dirty="0" err="1" smtClean="0"/>
              <a:t>Eclipse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Diagramm mit gewünschtem Fehler malen</a:t>
            </a:r>
          </a:p>
          <a:p>
            <a:pPr lvl="1"/>
            <a:r>
              <a:rPr lang="de-DE" dirty="0" smtClean="0"/>
              <a:t>Edit -&gt; </a:t>
            </a:r>
            <a:r>
              <a:rPr lang="de-DE" dirty="0" err="1" smtClean="0"/>
              <a:t>Validate</a:t>
            </a:r>
            <a:endParaRPr lang="de-DE" dirty="0" smtClean="0"/>
          </a:p>
          <a:p>
            <a:pPr lvl="2"/>
            <a:r>
              <a:rPr lang="de-DE" dirty="0" smtClean="0"/>
              <a:t>Fehlermeldung im Problems View </a:t>
            </a:r>
          </a:p>
          <a:p>
            <a:pPr lvl="2"/>
            <a:r>
              <a:rPr lang="de-DE" dirty="0" smtClean="0"/>
              <a:t>Fehlericon am entsprechenden Diagrammteil</a:t>
            </a:r>
          </a:p>
        </p:txBody>
      </p:sp>
    </p:spTree>
    <p:extLst>
      <p:ext uri="{BB962C8B-B14F-4D97-AF65-F5344CB8AC3E}">
        <p14:creationId xmlns:p14="http://schemas.microsoft.com/office/powerpoint/2010/main" val="219407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 4 - Validierung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Nur 1 Startknoten </a:t>
            </a:r>
            <a:r>
              <a:rPr lang="de-DE" dirty="0" err="1" smtClean="0"/>
              <a:t>LaneContainer</a:t>
            </a:r>
            <a:r>
              <a:rPr lang="de-DE" dirty="0" smtClean="0"/>
              <a:t> (Diagramm)</a:t>
            </a:r>
          </a:p>
          <a:p>
            <a:r>
              <a:rPr lang="de-DE" dirty="0" smtClean="0"/>
              <a:t>Alle Knoten sind vom Startknoten aus erreichbar</a:t>
            </a:r>
          </a:p>
          <a:p>
            <a:r>
              <a:rPr lang="de-DE" dirty="0" smtClean="0"/>
              <a:t>Tasks müssen als Namen einen gültigen Java Identifier haben</a:t>
            </a:r>
          </a:p>
          <a:p>
            <a:endParaRPr lang="de-DE" dirty="0"/>
          </a:p>
          <a:p>
            <a:endParaRPr lang="de-DE" dirty="0" smtClean="0"/>
          </a:p>
          <a:p>
            <a:pPr marL="0" indent="0" algn="ctr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Abgabe bis zum 09.12.2012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29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Wiederholung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24030"/>
          </a:xfrm>
        </p:spPr>
        <p:txBody>
          <a:bodyPr>
            <a:normAutofit/>
          </a:bodyPr>
          <a:lstStyle/>
          <a:p>
            <a:r>
              <a:rPr lang="de-DE" dirty="0" smtClean="0"/>
              <a:t>Bisher im Laufe des Semesters umgesetzt:</a:t>
            </a:r>
          </a:p>
          <a:p>
            <a:pPr lvl="1"/>
            <a:r>
              <a:rPr lang="de-DE" dirty="0" smtClean="0"/>
              <a:t>Modellierung eines Meta-Modells für Task Flow Diagramme mit Fujaba</a:t>
            </a:r>
          </a:p>
          <a:p>
            <a:pPr lvl="1"/>
            <a:r>
              <a:rPr lang="de-DE" dirty="0" smtClean="0"/>
              <a:t>Generierung von EMF Quelltext aus dem </a:t>
            </a:r>
            <a:r>
              <a:rPr lang="de-DE" dirty="0" err="1" smtClean="0"/>
              <a:t>Fujaba</a:t>
            </a:r>
            <a:r>
              <a:rPr lang="de-DE" dirty="0" smtClean="0"/>
              <a:t> Klassendiagramm</a:t>
            </a:r>
          </a:p>
          <a:p>
            <a:pPr lvl="1"/>
            <a:r>
              <a:rPr lang="de-DE" dirty="0" smtClean="0"/>
              <a:t>Generieren eines Editor- und Edit </a:t>
            </a:r>
            <a:r>
              <a:rPr lang="de-DE" dirty="0" err="1" smtClean="0"/>
              <a:t>Eclipse</a:t>
            </a:r>
            <a:r>
              <a:rPr lang="de-DE" dirty="0" smtClean="0"/>
              <a:t> </a:t>
            </a:r>
            <a:r>
              <a:rPr lang="de-DE" dirty="0" err="1" smtClean="0"/>
              <a:t>Plugins</a:t>
            </a:r>
            <a:r>
              <a:rPr lang="de-DE" dirty="0" smtClean="0"/>
              <a:t> für das EMF Modell (baumartiger Editor)</a:t>
            </a:r>
          </a:p>
          <a:p>
            <a:pPr lvl="1"/>
            <a:r>
              <a:rPr lang="de-DE" dirty="0" smtClean="0"/>
              <a:t>Hinzufügen von Annotationen im Klassendiagramm und automatische Generierung des grafischen Editors aus diesen Annotationen mit Hilfe von Eugenia</a:t>
            </a:r>
          </a:p>
          <a:p>
            <a:pPr lvl="1"/>
            <a:r>
              <a:rPr lang="de-DE" dirty="0" smtClean="0"/>
              <a:t>Implementierung von </a:t>
            </a:r>
            <a:r>
              <a:rPr lang="de-DE" dirty="0" err="1" smtClean="0"/>
              <a:t>Refactoring</a:t>
            </a:r>
            <a:r>
              <a:rPr lang="de-DE" dirty="0" smtClean="0"/>
              <a:t> Operationen</a:t>
            </a:r>
          </a:p>
        </p:txBody>
      </p:sp>
    </p:spTree>
    <p:extLst>
      <p:ext uri="{BB962C8B-B14F-4D97-AF65-F5344CB8AC3E}">
        <p14:creationId xmlns:p14="http://schemas.microsoft.com/office/powerpoint/2010/main" val="22638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Nächstes Ziel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50206" cy="4880013"/>
          </a:xfrm>
        </p:spPr>
        <p:txBody>
          <a:bodyPr>
            <a:normAutofit/>
          </a:bodyPr>
          <a:lstStyle/>
          <a:p>
            <a:r>
              <a:rPr lang="de-DE" dirty="0" smtClean="0"/>
              <a:t>Validierung des gezeichneten Diagramms</a:t>
            </a:r>
          </a:p>
          <a:p>
            <a:pPr lvl="1"/>
            <a:r>
              <a:rPr lang="de-DE" dirty="0" smtClean="0"/>
              <a:t>Diagramme können Inkonsistenzen oder unerlaubte Zustände enthalten.</a:t>
            </a:r>
          </a:p>
          <a:p>
            <a:pPr lvl="1"/>
            <a:r>
              <a:rPr lang="de-DE" dirty="0" smtClean="0"/>
              <a:t>Prüfung der Diagramme um Fehler zu finden automatisieren</a:t>
            </a:r>
          </a:p>
          <a:p>
            <a:pPr lvl="1"/>
            <a:r>
              <a:rPr lang="de-DE" dirty="0" smtClean="0"/>
              <a:t>Regeln (</a:t>
            </a:r>
            <a:r>
              <a:rPr lang="de-DE" dirty="0" err="1" smtClean="0"/>
              <a:t>Constraints</a:t>
            </a:r>
            <a:r>
              <a:rPr lang="de-DE" dirty="0" smtClean="0"/>
              <a:t>) für den Aufbau der Diagramme definieren, die über die im Meta-Modell festgelegten Eigenschaften hinaus gehen.</a:t>
            </a:r>
          </a:p>
          <a:p>
            <a:pPr lvl="2"/>
            <a:r>
              <a:rPr lang="de-DE" dirty="0" smtClean="0"/>
              <a:t>Pro Lane nur 1 Startknoten</a:t>
            </a:r>
          </a:p>
          <a:p>
            <a:pPr lvl="2"/>
            <a:r>
              <a:rPr lang="de-DE" dirty="0" smtClean="0"/>
              <a:t>Alle Knoten vom Startknoten aus erreichbar</a:t>
            </a:r>
          </a:p>
          <a:p>
            <a:pPr lvl="2"/>
            <a:r>
              <a:rPr lang="de-DE" dirty="0"/>
              <a:t>Tasks müssen als Namen einen gültigen Java Identifier haben </a:t>
            </a:r>
            <a:endParaRPr lang="de-DE" dirty="0" smtClean="0"/>
          </a:p>
          <a:p>
            <a:pPr lvl="2"/>
            <a:r>
              <a:rPr lang="de-DE" dirty="0" smtClean="0"/>
              <a:t>Etc.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106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Constraints</a:t>
            </a:r>
            <a:r>
              <a:rPr lang="de-DE" dirty="0" smtClean="0"/>
              <a:t> mit </a:t>
            </a:r>
            <a:r>
              <a:rPr lang="de-DE" dirty="0" err="1" smtClean="0"/>
              <a:t>Fujaba</a:t>
            </a:r>
            <a:r>
              <a:rPr lang="de-DE" dirty="0" smtClean="0"/>
              <a:t> bauen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Neue </a:t>
            </a:r>
            <a:r>
              <a:rPr lang="de-DE" dirty="0" err="1" smtClean="0"/>
              <a:t>Constraint</a:t>
            </a:r>
            <a:r>
              <a:rPr lang="de-DE" dirty="0" smtClean="0"/>
              <a:t> Klasse (z.B. </a:t>
            </a:r>
            <a:r>
              <a:rPr lang="de-DE" dirty="0" err="1" smtClean="0"/>
              <a:t>ValidateTaskNames</a:t>
            </a:r>
            <a:r>
              <a:rPr lang="de-DE" dirty="0" smtClean="0"/>
              <a:t>)</a:t>
            </a:r>
          </a:p>
          <a:p>
            <a:pPr lvl="1"/>
            <a:r>
              <a:rPr lang="de-DE" b="1" dirty="0" smtClean="0">
                <a:cs typeface="Courier New" pitchFamily="49" charset="0"/>
              </a:rPr>
              <a:t>Erbt von </a:t>
            </a:r>
            <a:r>
              <a:rPr lang="de-DE" sz="1600" dirty="0" err="1" smtClean="0">
                <a:latin typeface="Consolas" pitchFamily="49" charset="0"/>
                <a:cs typeface="Consolas" pitchFamily="49" charset="0"/>
              </a:rPr>
              <a:t>AbstractModelConstraint</a:t>
            </a:r>
            <a:r>
              <a:rPr lang="de-DE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b="1" dirty="0" smtClean="0">
                <a:cs typeface="Courier New" pitchFamily="49" charset="0"/>
              </a:rPr>
              <a:t>aus </a:t>
            </a:r>
            <a:r>
              <a:rPr lang="de-DE" sz="1600" dirty="0" err="1" smtClean="0">
                <a:latin typeface="Consolas" pitchFamily="49" charset="0"/>
                <a:cs typeface="Consolas" pitchFamily="49" charset="0"/>
              </a:rPr>
              <a:t>EclipseClasses.ctr</a:t>
            </a:r>
            <a:endParaRPr lang="de-DE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de-DE" sz="1600" b="0" dirty="0" err="1" smtClean="0">
                <a:latin typeface="Consolas" pitchFamily="49" charset="0"/>
                <a:cs typeface="Consolas" pitchFamily="49" charset="0"/>
              </a:rPr>
              <a:t>validate</a:t>
            </a:r>
            <a:r>
              <a:rPr lang="de-DE" sz="1600" b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de-DE" sz="1600" b="0" dirty="0" err="1" smtClean="0">
                <a:latin typeface="Consolas" pitchFamily="49" charset="0"/>
                <a:cs typeface="Consolas" pitchFamily="49" charset="0"/>
              </a:rPr>
              <a:t>context:IValidationContext</a:t>
            </a:r>
            <a:r>
              <a:rPr lang="de-DE" sz="1600" b="0" dirty="0" smtClean="0">
                <a:latin typeface="Consolas" pitchFamily="49" charset="0"/>
                <a:cs typeface="Consolas" pitchFamily="49" charset="0"/>
              </a:rPr>
              <a:t>):</a:t>
            </a:r>
            <a:r>
              <a:rPr lang="de-DE" sz="1600" b="0" dirty="0" err="1" smtClean="0">
                <a:latin typeface="Consolas" pitchFamily="49" charset="0"/>
                <a:cs typeface="Consolas" pitchFamily="49" charset="0"/>
              </a:rPr>
              <a:t>Istatus</a:t>
            </a:r>
            <a:r>
              <a:rPr lang="de-DE" b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de-DE" dirty="0" smtClean="0">
                <a:cs typeface="Courier New" pitchFamily="49" charset="0"/>
              </a:rPr>
              <a:t>als </a:t>
            </a:r>
            <a:r>
              <a:rPr lang="de-DE" dirty="0" err="1" smtClean="0">
                <a:cs typeface="Courier New" pitchFamily="49" charset="0"/>
              </a:rPr>
              <a:t>Storydiagramm</a:t>
            </a:r>
            <a:r>
              <a:rPr lang="de-DE" dirty="0" smtClean="0">
                <a:cs typeface="Courier New" pitchFamily="49" charset="0"/>
              </a:rPr>
              <a:t> implementieren</a:t>
            </a:r>
          </a:p>
          <a:p>
            <a:r>
              <a:rPr lang="de-DE" dirty="0" smtClean="0">
                <a:cs typeface="Courier New" pitchFamily="49" charset="0"/>
              </a:rPr>
              <a:t>Evtl. neues Validation </a:t>
            </a:r>
            <a:r>
              <a:rPr lang="de-DE" dirty="0" err="1" smtClean="0">
                <a:cs typeface="Courier New" pitchFamily="49" charset="0"/>
              </a:rPr>
              <a:t>package</a:t>
            </a:r>
            <a:r>
              <a:rPr lang="de-DE" dirty="0" smtClean="0">
                <a:cs typeface="Courier New" pitchFamily="49" charset="0"/>
              </a:rPr>
              <a:t> für die Validierungsklassen.</a:t>
            </a:r>
          </a:p>
          <a:p>
            <a:pPr lvl="1"/>
            <a:r>
              <a:rPr lang="de-DE" dirty="0" smtClean="0">
                <a:cs typeface="Courier New" pitchFamily="49" charset="0"/>
              </a:rPr>
              <a:t>Codestyle ist </a:t>
            </a:r>
            <a:r>
              <a:rPr lang="de-DE" dirty="0" err="1" smtClean="0">
                <a:cs typeface="Courier New" pitchFamily="49" charset="0"/>
              </a:rPr>
              <a:t>java</a:t>
            </a:r>
            <a:r>
              <a:rPr lang="de-DE" dirty="0" smtClean="0">
                <a:cs typeface="Courier New" pitchFamily="49" charset="0"/>
              </a:rPr>
              <a:t> bzw. </a:t>
            </a:r>
            <a:r>
              <a:rPr lang="de-DE" dirty="0" err="1" smtClean="0">
                <a:cs typeface="Courier New" pitchFamily="49" charset="0"/>
              </a:rPr>
              <a:t>inherited</a:t>
            </a:r>
            <a:r>
              <a:rPr lang="de-DE" dirty="0" smtClean="0">
                <a:cs typeface="Courier New" pitchFamily="49" charset="0"/>
              </a:rPr>
              <a:t>, NICHT </a:t>
            </a:r>
            <a:r>
              <a:rPr lang="de-DE" dirty="0" err="1" smtClean="0">
                <a:cs typeface="Courier New" pitchFamily="49" charset="0"/>
              </a:rPr>
              <a:t>emf</a:t>
            </a:r>
            <a:endParaRPr lang="de-DE" dirty="0" smtClean="0">
              <a:cs typeface="Courier New" pitchFamily="49" charset="0"/>
            </a:endParaRPr>
          </a:p>
          <a:p>
            <a:endParaRPr lang="de-DE" dirty="0" smtClean="0">
              <a:cs typeface="Courier New" pitchFamily="49" charset="0"/>
            </a:endParaRPr>
          </a:p>
          <a:p>
            <a:r>
              <a:rPr lang="de-DE" b="1" dirty="0" smtClean="0">
                <a:cs typeface="Courier New" pitchFamily="49" charset="0"/>
              </a:rPr>
              <a:t>Code generieren</a:t>
            </a:r>
          </a:p>
        </p:txBody>
      </p:sp>
    </p:spTree>
    <p:extLst>
      <p:ext uri="{BB962C8B-B14F-4D97-AF65-F5344CB8AC3E}">
        <p14:creationId xmlns:p14="http://schemas.microsoft.com/office/powerpoint/2010/main" val="396786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Validierung in plugin.xml einbauen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dirty="0" err="1" smtClean="0"/>
              <a:t>Runtime</a:t>
            </a:r>
            <a:r>
              <a:rPr lang="de-DE" dirty="0" smtClean="0"/>
              <a:t> Tab: Validation </a:t>
            </a:r>
            <a:r>
              <a:rPr lang="de-DE" dirty="0" err="1" smtClean="0"/>
              <a:t>package</a:t>
            </a:r>
            <a:r>
              <a:rPr lang="de-DE" dirty="0" smtClean="0"/>
              <a:t> mit exportieren (</a:t>
            </a:r>
            <a:r>
              <a:rPr lang="de-DE" dirty="0" err="1" smtClean="0"/>
              <a:t>Runtime</a:t>
            </a:r>
            <a:r>
              <a:rPr lang="de-DE" dirty="0" smtClean="0"/>
              <a:t> Tab)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err="1" smtClean="0"/>
              <a:t>Extensions</a:t>
            </a:r>
            <a:r>
              <a:rPr lang="de-DE" dirty="0" smtClean="0"/>
              <a:t> Tab</a:t>
            </a:r>
            <a:r>
              <a:rPr lang="de-DE" dirty="0"/>
              <a:t>: </a:t>
            </a:r>
            <a:r>
              <a:rPr lang="de-DE" dirty="0" err="1" smtClean="0"/>
              <a:t>o.e.e.v.constraintProviders</a:t>
            </a:r>
            <a:r>
              <a:rPr lang="de-DE" dirty="0" smtClean="0"/>
              <a:t> Extension Point hinzufügen</a:t>
            </a:r>
          </a:p>
          <a:p>
            <a:pPr marL="444500" indent="-444500">
              <a:buFont typeface="+mj-lt"/>
              <a:buAutoNum type="arabicPeriod"/>
            </a:pPr>
            <a:r>
              <a:rPr lang="de-DE" dirty="0" smtClean="0"/>
              <a:t>Auf </a:t>
            </a:r>
            <a:r>
              <a:rPr lang="de-DE" dirty="0" err="1" smtClean="0"/>
              <a:t>o.e.e.v.constraintProviders</a:t>
            </a:r>
            <a:r>
              <a:rPr lang="de-DE" dirty="0" smtClean="0"/>
              <a:t> Extension Point:</a:t>
            </a:r>
          </a:p>
          <a:p>
            <a:pPr marL="800100" lvl="1" indent="-342900"/>
            <a:r>
              <a:rPr lang="de-DE" dirty="0"/>
              <a:t>Rechtsklick -&gt; New –&gt; </a:t>
            </a:r>
            <a:r>
              <a:rPr lang="de-DE" dirty="0" err="1" smtClean="0"/>
              <a:t>category</a:t>
            </a:r>
            <a:endParaRPr lang="de-DE" dirty="0" smtClean="0"/>
          </a:p>
          <a:p>
            <a:pPr marL="1200150" lvl="2" indent="-342900"/>
            <a:r>
              <a:rPr lang="de-DE" dirty="0" smtClean="0"/>
              <a:t>Sinnvollen Namen für </a:t>
            </a:r>
            <a:r>
              <a:rPr lang="de-DE" dirty="0" err="1" smtClean="0"/>
              <a:t>category</a:t>
            </a:r>
            <a:r>
              <a:rPr lang="de-DE" dirty="0" smtClean="0"/>
              <a:t> vergeben</a:t>
            </a:r>
          </a:p>
          <a:p>
            <a:pPr marL="800100" lvl="1" indent="-342900"/>
            <a:r>
              <a:rPr lang="de-DE" dirty="0"/>
              <a:t>Rechtsklick -&gt; New -&gt; </a:t>
            </a:r>
            <a:r>
              <a:rPr lang="de-DE" dirty="0" err="1"/>
              <a:t>constraintProvider</a:t>
            </a:r>
            <a:r>
              <a:rPr lang="de-DE" dirty="0"/>
              <a:t> </a:t>
            </a:r>
            <a:endParaRPr lang="de-DE" dirty="0" smtClean="0"/>
          </a:p>
          <a:p>
            <a:pPr marL="400050">
              <a:buFont typeface="+mj-lt"/>
              <a:buAutoNum type="arabicPeriod"/>
            </a:pPr>
            <a:r>
              <a:rPr lang="de-DE" dirty="0" smtClean="0"/>
              <a:t>Auf </a:t>
            </a:r>
            <a:r>
              <a:rPr lang="de-DE" dirty="0" err="1" smtClean="0"/>
              <a:t>constraintProvider</a:t>
            </a:r>
            <a:r>
              <a:rPr lang="de-DE" dirty="0" smtClean="0"/>
              <a:t>:</a:t>
            </a:r>
          </a:p>
          <a:p>
            <a:pPr marL="800100" lvl="1" indent="-342900"/>
            <a:r>
              <a:rPr lang="de-DE" dirty="0" smtClean="0"/>
              <a:t>Rechtsklick </a:t>
            </a:r>
            <a:r>
              <a:rPr lang="de-DE" dirty="0"/>
              <a:t>-&gt; New -&gt; </a:t>
            </a:r>
            <a:r>
              <a:rPr lang="de-DE" dirty="0" err="1"/>
              <a:t>package</a:t>
            </a:r>
            <a:r>
              <a:rPr lang="de-DE" dirty="0"/>
              <a:t>: Namespace eures </a:t>
            </a:r>
            <a:r>
              <a:rPr lang="de-DE" dirty="0" smtClean="0"/>
              <a:t>Modells</a:t>
            </a:r>
          </a:p>
          <a:p>
            <a:pPr marL="800100" lvl="1" indent="-342900"/>
            <a:r>
              <a:rPr lang="de-DE" dirty="0"/>
              <a:t>Rechtsklick -&gt; New -&gt; </a:t>
            </a:r>
            <a:r>
              <a:rPr lang="de-DE" dirty="0" err="1" smtClean="0"/>
              <a:t>constraints</a:t>
            </a:r>
            <a:endParaRPr lang="de-DE" dirty="0" smtClean="0"/>
          </a:p>
          <a:p>
            <a:pPr marL="800100" lvl="1" indent="-342900"/>
            <a:endParaRPr lang="de-DE" dirty="0"/>
          </a:p>
          <a:p>
            <a:pPr marL="1200150" lvl="2" indent="-342900"/>
            <a:endParaRPr lang="de-DE" dirty="0"/>
          </a:p>
          <a:p>
            <a:pPr marL="857250" lvl="1" indent="-457200"/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1659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Validierung in plugin.xml</a:t>
            </a:r>
            <a:r>
              <a:rPr lang="de-DE" dirty="0" smtClean="0"/>
              <a:t> </a:t>
            </a:r>
            <a:r>
              <a:rPr lang="de-DE" dirty="0"/>
              <a:t>einbauen </a:t>
            </a:r>
            <a:r>
              <a:rPr lang="de-DE" dirty="0" smtClean="0"/>
              <a:t>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07207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de-DE" dirty="0" smtClean="0"/>
              <a:t>Auf </a:t>
            </a:r>
            <a:r>
              <a:rPr lang="de-DE" dirty="0" err="1" smtClean="0"/>
              <a:t>constraints</a:t>
            </a:r>
            <a:r>
              <a:rPr lang="de-DE" dirty="0" smtClean="0"/>
              <a:t>:</a:t>
            </a:r>
          </a:p>
          <a:p>
            <a:pPr marL="800100" lvl="1" indent="-342900"/>
            <a:r>
              <a:rPr lang="de-DE" i="1" dirty="0" err="1" smtClean="0"/>
              <a:t>categories</a:t>
            </a:r>
            <a:r>
              <a:rPr lang="de-DE" i="1" dirty="0"/>
              <a:t>:</a:t>
            </a:r>
            <a:r>
              <a:rPr lang="de-DE" dirty="0"/>
              <a:t> </a:t>
            </a:r>
            <a:r>
              <a:rPr lang="de-DE" dirty="0" err="1"/>
              <a:t>Category</a:t>
            </a:r>
            <a:r>
              <a:rPr lang="de-DE" dirty="0"/>
              <a:t> eintragen (siehe 3.)</a:t>
            </a:r>
          </a:p>
          <a:p>
            <a:pPr marL="800100" lvl="1" indent="-342900"/>
            <a:r>
              <a:rPr lang="de-DE" i="1" dirty="0" err="1"/>
              <a:t>cache</a:t>
            </a:r>
            <a:r>
              <a:rPr lang="de-DE" i="1" dirty="0"/>
              <a:t>:</a:t>
            </a:r>
            <a:r>
              <a:rPr lang="de-DE" dirty="0"/>
              <a:t> </a:t>
            </a:r>
            <a:r>
              <a:rPr lang="de-DE" dirty="0" err="1" smtClean="0"/>
              <a:t>true</a:t>
            </a:r>
            <a:endParaRPr lang="de-DE" dirty="0" smtClean="0"/>
          </a:p>
          <a:p>
            <a:pPr marL="800100" lvl="1" indent="-342900"/>
            <a:r>
              <a:rPr lang="de-DE" dirty="0"/>
              <a:t>Rechtsklick -&gt; New -&gt; </a:t>
            </a:r>
            <a:r>
              <a:rPr lang="de-DE" dirty="0" err="1" smtClean="0"/>
              <a:t>constraint</a:t>
            </a:r>
            <a:endParaRPr lang="de-DE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de-DE" dirty="0" smtClean="0"/>
              <a:t>Auf </a:t>
            </a:r>
            <a:r>
              <a:rPr lang="de-DE" dirty="0" err="1" smtClean="0"/>
              <a:t>constraint</a:t>
            </a:r>
            <a:r>
              <a:rPr lang="de-DE" dirty="0" smtClean="0"/>
              <a:t>:</a:t>
            </a:r>
          </a:p>
          <a:p>
            <a:pPr marL="857250" lvl="1" indent="-412750">
              <a:buFont typeface="Symbol" pitchFamily="18" charset="2"/>
              <a:buChar char="-"/>
            </a:pPr>
            <a:r>
              <a:rPr lang="de-DE" dirty="0"/>
              <a:t>Rechtsklick -&gt; New -&gt; </a:t>
            </a:r>
            <a:r>
              <a:rPr lang="de-DE" dirty="0" err="1" smtClean="0"/>
              <a:t>message</a:t>
            </a:r>
            <a:endParaRPr lang="de-DE" dirty="0" smtClean="0"/>
          </a:p>
          <a:p>
            <a:pPr marL="1257300" lvl="2" indent="-457200">
              <a:buFont typeface="Arial" pitchFamily="34" charset="0"/>
              <a:buChar char="•"/>
            </a:pPr>
            <a:r>
              <a:rPr lang="de-DE" dirty="0" smtClean="0"/>
              <a:t>Nachricht bei Validierungsfehlern </a:t>
            </a:r>
            <a:r>
              <a:rPr lang="de-DE" dirty="0" err="1" smtClean="0"/>
              <a:t>angzeigt</a:t>
            </a:r>
            <a:r>
              <a:rPr lang="de-DE" dirty="0" smtClean="0"/>
              <a:t>. Unterstützt „Platzhalter“ der Form {0}</a:t>
            </a:r>
          </a:p>
          <a:p>
            <a:pPr marL="857250" lvl="1" indent="-412750">
              <a:buFont typeface="Symbol" pitchFamily="18" charset="2"/>
              <a:buChar char="-"/>
            </a:pPr>
            <a:r>
              <a:rPr lang="de-DE" dirty="0"/>
              <a:t>Rechtsklick -&gt; New -&gt; </a:t>
            </a:r>
            <a:r>
              <a:rPr lang="de-DE" dirty="0" err="1" smtClean="0"/>
              <a:t>description</a:t>
            </a:r>
            <a:endParaRPr lang="de-DE" dirty="0" smtClean="0"/>
          </a:p>
          <a:p>
            <a:pPr marL="1255713" lvl="2" indent="-452438">
              <a:buFont typeface="Arial" pitchFamily="34" charset="0"/>
              <a:buChar char="•"/>
            </a:pPr>
            <a:r>
              <a:rPr lang="de-DE" dirty="0" smtClean="0"/>
              <a:t>Allgemeine Beschreibung des </a:t>
            </a:r>
            <a:r>
              <a:rPr lang="de-DE" dirty="0" err="1" smtClean="0"/>
              <a:t>Constraints</a:t>
            </a:r>
            <a:endParaRPr lang="de-DE" dirty="0" smtClean="0"/>
          </a:p>
          <a:p>
            <a:pPr marL="857250" lvl="1" indent="-412750">
              <a:buFont typeface="Symbol" pitchFamily="18" charset="2"/>
              <a:buChar char="-"/>
            </a:pPr>
            <a:r>
              <a:rPr lang="de-DE" dirty="0"/>
              <a:t>Rechtsklick -&gt; New </a:t>
            </a:r>
            <a:r>
              <a:rPr lang="de-DE" dirty="0" smtClean="0"/>
              <a:t>-&gt; </a:t>
            </a:r>
            <a:r>
              <a:rPr lang="de-DE" dirty="0" err="1" smtClean="0"/>
              <a:t>target</a:t>
            </a:r>
            <a:endParaRPr lang="de-DE" dirty="0" smtClean="0"/>
          </a:p>
          <a:p>
            <a:pPr marL="1257300" lvl="2" indent="-457200">
              <a:buFont typeface="Arial" pitchFamily="34" charset="0"/>
              <a:buChar char="•"/>
            </a:pPr>
            <a:r>
              <a:rPr lang="de-DE" dirty="0" err="1" smtClean="0"/>
              <a:t>Simplename</a:t>
            </a:r>
            <a:r>
              <a:rPr lang="de-DE" dirty="0" smtClean="0"/>
              <a:t> der Modellklasse, auf der der </a:t>
            </a:r>
            <a:r>
              <a:rPr lang="de-DE" dirty="0" err="1" smtClean="0"/>
              <a:t>Constraint</a:t>
            </a:r>
            <a:r>
              <a:rPr lang="de-DE" dirty="0" smtClean="0"/>
              <a:t> laufen soll</a:t>
            </a:r>
            <a:endParaRPr lang="de-DE" dirty="0"/>
          </a:p>
          <a:p>
            <a:pPr marL="857250" lvl="1" indent="-457200">
              <a:buFont typeface="Arial" pitchFamily="34" charset="0"/>
              <a:buChar char="•"/>
            </a:pPr>
            <a:endParaRPr lang="de-DE" dirty="0" smtClean="0"/>
          </a:p>
          <a:p>
            <a:pPr marL="857250" lvl="1" indent="-457200">
              <a:buFont typeface="Arial" pitchFamily="34" charset="0"/>
              <a:buChar char="•"/>
            </a:pPr>
            <a:endParaRPr lang="de-DE" dirty="0"/>
          </a:p>
          <a:p>
            <a:pPr marL="457200" indent="-457200">
              <a:buFont typeface="+mj-lt"/>
              <a:buAutoNum type="arabicPeriod" startAt="6"/>
            </a:pPr>
            <a:endParaRPr lang="de-DE" dirty="0"/>
          </a:p>
          <a:p>
            <a:pPr marL="857250" lvl="1" indent="-457200">
              <a:buFont typeface="Arial" pitchFamily="34" charset="0"/>
              <a:buChar char="•"/>
            </a:pPr>
            <a:endParaRPr lang="de-DE" dirty="0" smtClean="0"/>
          </a:p>
          <a:p>
            <a:pPr marL="857250" lvl="1" indent="-457200">
              <a:buFont typeface="+mj-lt"/>
              <a:buAutoNum type="arabicPeriod" startAt="3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804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Validierung in plugin.xml</a:t>
            </a:r>
            <a:r>
              <a:rPr lang="de-DE" dirty="0" smtClean="0"/>
              <a:t> </a:t>
            </a:r>
            <a:r>
              <a:rPr lang="de-DE" dirty="0"/>
              <a:t>einbauen </a:t>
            </a:r>
            <a:r>
              <a:rPr lang="de-DE" dirty="0" smtClean="0"/>
              <a:t>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de-DE" dirty="0" err="1" smtClean="0"/>
              <a:t>Constraint</a:t>
            </a:r>
            <a:r>
              <a:rPr lang="de-DE" dirty="0" smtClean="0"/>
              <a:t> konfigurieren</a:t>
            </a:r>
          </a:p>
          <a:p>
            <a:pPr lvl="1"/>
            <a:r>
              <a:rPr lang="de-DE" i="1" dirty="0" err="1"/>
              <a:t>id</a:t>
            </a:r>
            <a:r>
              <a:rPr lang="de-DE" i="1" dirty="0"/>
              <a:t>:</a:t>
            </a:r>
            <a:r>
              <a:rPr lang="de-DE" dirty="0"/>
              <a:t> am besten gleich der Klasse</a:t>
            </a:r>
          </a:p>
          <a:p>
            <a:pPr lvl="1"/>
            <a:r>
              <a:rPr lang="de-DE" i="1" dirty="0" err="1" smtClean="0"/>
              <a:t>name</a:t>
            </a:r>
            <a:r>
              <a:rPr lang="de-DE" i="1" dirty="0" smtClean="0"/>
              <a:t>:</a:t>
            </a:r>
            <a:r>
              <a:rPr lang="de-DE" dirty="0" smtClean="0"/>
              <a:t> </a:t>
            </a:r>
            <a:r>
              <a:rPr lang="de-DE" dirty="0"/>
              <a:t>beliebig vergeben </a:t>
            </a:r>
          </a:p>
          <a:p>
            <a:pPr lvl="1"/>
            <a:r>
              <a:rPr lang="de-DE" i="1" dirty="0"/>
              <a:t>lang:</a:t>
            </a:r>
            <a:r>
              <a:rPr lang="de-DE" dirty="0"/>
              <a:t> Java</a:t>
            </a:r>
          </a:p>
          <a:p>
            <a:pPr lvl="1"/>
            <a:r>
              <a:rPr lang="de-DE" i="1" dirty="0" err="1"/>
              <a:t>statusCode</a:t>
            </a:r>
            <a:r>
              <a:rPr lang="de-DE" i="1" dirty="0"/>
              <a:t>:</a:t>
            </a:r>
            <a:r>
              <a:rPr lang="de-DE" dirty="0"/>
              <a:t> </a:t>
            </a:r>
            <a:r>
              <a:rPr lang="de-DE" dirty="0" smtClean="0"/>
              <a:t>beliebig (für </a:t>
            </a:r>
            <a:r>
              <a:rPr lang="de-DE" dirty="0" err="1" smtClean="0"/>
              <a:t>logging</a:t>
            </a:r>
            <a:r>
              <a:rPr lang="de-DE" dirty="0" smtClean="0"/>
              <a:t> Zwecke)</a:t>
            </a:r>
            <a:endParaRPr lang="de-DE" dirty="0"/>
          </a:p>
          <a:p>
            <a:pPr lvl="1"/>
            <a:r>
              <a:rPr lang="de-DE" i="1" dirty="0" err="1"/>
              <a:t>severity</a:t>
            </a:r>
            <a:r>
              <a:rPr lang="de-DE" i="1" dirty="0"/>
              <a:t>:</a:t>
            </a:r>
            <a:r>
              <a:rPr lang="de-DE" dirty="0"/>
              <a:t> ERROR</a:t>
            </a:r>
          </a:p>
          <a:p>
            <a:pPr lvl="1"/>
            <a:r>
              <a:rPr lang="de-DE" i="1" dirty="0" err="1" smtClean="0"/>
              <a:t>class</a:t>
            </a:r>
            <a:r>
              <a:rPr lang="de-DE" i="1" dirty="0" smtClean="0"/>
              <a:t>:</a:t>
            </a:r>
            <a:r>
              <a:rPr lang="de-DE" dirty="0" smtClean="0"/>
              <a:t> Klasse die ihr gerade implementiert</a:t>
            </a:r>
          </a:p>
          <a:p>
            <a:pPr lvl="1"/>
            <a:r>
              <a:rPr lang="de-DE" i="1" dirty="0" err="1" smtClean="0"/>
              <a:t>mode</a:t>
            </a:r>
            <a:r>
              <a:rPr lang="de-DE" i="1" dirty="0" smtClean="0"/>
              <a:t>:</a:t>
            </a:r>
            <a:r>
              <a:rPr lang="de-DE" dirty="0" smtClean="0"/>
              <a:t> Batch</a:t>
            </a:r>
          </a:p>
          <a:p>
            <a:pPr lvl="1"/>
            <a:r>
              <a:rPr lang="de-DE" i="1" dirty="0" err="1" smtClean="0"/>
              <a:t>isEnabledByDefault</a:t>
            </a:r>
            <a:r>
              <a:rPr lang="de-DE" i="1" dirty="0" smtClean="0"/>
              <a:t>:</a:t>
            </a:r>
            <a:r>
              <a:rPr lang="de-DE" dirty="0" smtClean="0"/>
              <a:t> </a:t>
            </a:r>
            <a:r>
              <a:rPr lang="de-DE" dirty="0" err="1" smtClean="0"/>
              <a:t>true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683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Validierung in plugin.xml einbauen </a:t>
            </a:r>
            <a:r>
              <a:rPr lang="de-DE" dirty="0" smtClean="0"/>
              <a:t>IV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de-DE" dirty="0" err="1" smtClean="0"/>
              <a:t>o.e.e.v.constraintBindings</a:t>
            </a:r>
            <a:r>
              <a:rPr lang="de-DE" dirty="0" smtClean="0"/>
              <a:t> </a:t>
            </a:r>
            <a:r>
              <a:rPr lang="de-DE" dirty="0"/>
              <a:t>Extension Point hinzufügen </a:t>
            </a:r>
            <a:endParaRPr lang="de-DE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de-DE" dirty="0" smtClean="0"/>
              <a:t>Auf </a:t>
            </a:r>
            <a:r>
              <a:rPr lang="de-DE" dirty="0" err="1"/>
              <a:t>o.e.e.v.constraintBindings</a:t>
            </a:r>
            <a:r>
              <a:rPr lang="de-DE" dirty="0"/>
              <a:t> Extension Point </a:t>
            </a:r>
            <a:endParaRPr lang="de-DE" dirty="0" smtClean="0"/>
          </a:p>
          <a:p>
            <a:pPr marL="857250" lvl="1" indent="-457200">
              <a:buFont typeface="Symbol" pitchFamily="18" charset="2"/>
              <a:buChar char="-"/>
            </a:pPr>
            <a:r>
              <a:rPr lang="de-DE" dirty="0"/>
              <a:t>Rechtsklick -&gt; New -&gt; </a:t>
            </a:r>
            <a:r>
              <a:rPr lang="de-DE" dirty="0" err="1" smtClean="0"/>
              <a:t>clientContext</a:t>
            </a:r>
            <a:endParaRPr lang="de-DE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de-DE" dirty="0" smtClean="0"/>
              <a:t>Auf </a:t>
            </a:r>
            <a:r>
              <a:rPr lang="de-DE" dirty="0" err="1" smtClean="0"/>
              <a:t>clientContext</a:t>
            </a:r>
            <a:r>
              <a:rPr lang="de-DE" dirty="0" smtClean="0"/>
              <a:t>:</a:t>
            </a:r>
          </a:p>
          <a:p>
            <a:pPr marL="857250" lvl="1" indent="-457200">
              <a:buFont typeface="Symbol" pitchFamily="18" charset="2"/>
              <a:buChar char="-"/>
            </a:pPr>
            <a:r>
              <a:rPr lang="de-DE" i="1" dirty="0" err="1"/>
              <a:t>id</a:t>
            </a:r>
            <a:r>
              <a:rPr lang="de-DE" i="1" dirty="0"/>
              <a:t>:</a:t>
            </a:r>
            <a:r>
              <a:rPr lang="de-DE" dirty="0"/>
              <a:t> sinnvoll vergeben</a:t>
            </a:r>
          </a:p>
          <a:p>
            <a:pPr marL="857250" lvl="1" indent="-457200">
              <a:buFont typeface="Symbol" pitchFamily="18" charset="2"/>
              <a:buChar char="-"/>
            </a:pPr>
            <a:r>
              <a:rPr lang="de-DE" i="1" dirty="0" err="1"/>
              <a:t>default</a:t>
            </a:r>
            <a:r>
              <a:rPr lang="de-DE" i="1" dirty="0"/>
              <a:t>:</a:t>
            </a:r>
            <a:r>
              <a:rPr lang="de-DE" dirty="0"/>
              <a:t> </a:t>
            </a:r>
            <a:r>
              <a:rPr lang="de-DE" dirty="0" err="1" smtClean="0"/>
              <a:t>true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4410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Validierung in plugin.xml einbauen </a:t>
            </a:r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1"/>
            </a:pPr>
            <a:r>
              <a:rPr lang="de-DE" dirty="0" err="1" smtClean="0"/>
              <a:t>ClientContext</a:t>
            </a:r>
            <a:r>
              <a:rPr lang="de-DE" dirty="0" smtClean="0"/>
              <a:t> </a:t>
            </a:r>
            <a:r>
              <a:rPr lang="de-DE" dirty="0" err="1" smtClean="0"/>
              <a:t>enablement</a:t>
            </a:r>
            <a:r>
              <a:rPr lang="de-DE" dirty="0" smtClean="0"/>
              <a:t> konfigurieren</a:t>
            </a:r>
          </a:p>
          <a:p>
            <a:pPr lvl="1"/>
            <a:r>
              <a:rPr lang="de-DE" dirty="0" smtClean="0"/>
              <a:t>Rechtsklick </a:t>
            </a:r>
            <a:r>
              <a:rPr lang="de-DE" dirty="0"/>
              <a:t>-&gt; New -&gt; </a:t>
            </a:r>
            <a:r>
              <a:rPr lang="de-DE" dirty="0" err="1"/>
              <a:t>enablement</a:t>
            </a:r>
            <a:r>
              <a:rPr lang="de-DE" dirty="0"/>
              <a:t> -&gt; </a:t>
            </a:r>
            <a:r>
              <a:rPr lang="de-DE" dirty="0" err="1"/>
              <a:t>and</a:t>
            </a:r>
            <a:endParaRPr lang="de-DE" dirty="0"/>
          </a:p>
          <a:p>
            <a:pPr lvl="1"/>
            <a:r>
              <a:rPr lang="de-DE" dirty="0"/>
              <a:t>Auf </a:t>
            </a:r>
            <a:r>
              <a:rPr lang="de-DE" dirty="0" err="1"/>
              <a:t>and</a:t>
            </a:r>
            <a:r>
              <a:rPr lang="de-DE" dirty="0"/>
              <a:t>:</a:t>
            </a:r>
          </a:p>
          <a:p>
            <a:pPr lvl="2"/>
            <a:r>
              <a:rPr lang="de-DE" dirty="0"/>
              <a:t>Rechtsklick -&gt; New -&gt; </a:t>
            </a:r>
            <a:r>
              <a:rPr lang="de-DE" dirty="0" err="1"/>
              <a:t>instanceof</a:t>
            </a:r>
            <a:endParaRPr lang="de-DE" dirty="0"/>
          </a:p>
          <a:p>
            <a:pPr lvl="3"/>
            <a:r>
              <a:rPr lang="de-DE" i="1" dirty="0" err="1" smtClean="0"/>
              <a:t>value</a:t>
            </a:r>
            <a:r>
              <a:rPr lang="de-DE" i="1" dirty="0"/>
              <a:t>:</a:t>
            </a:r>
            <a:r>
              <a:rPr lang="de-DE" dirty="0"/>
              <a:t> </a:t>
            </a:r>
            <a:r>
              <a:rPr lang="de-DE" dirty="0" err="1" smtClean="0"/>
              <a:t>org.eclipse.emf.ecore.EObject</a:t>
            </a:r>
            <a:endParaRPr lang="de-DE" dirty="0" smtClean="0"/>
          </a:p>
          <a:p>
            <a:pPr lvl="2"/>
            <a:r>
              <a:rPr lang="de-DE" dirty="0" smtClean="0"/>
              <a:t>Rechtsklick </a:t>
            </a:r>
            <a:r>
              <a:rPr lang="de-DE" dirty="0"/>
              <a:t>-&gt; New -&gt; </a:t>
            </a:r>
            <a:r>
              <a:rPr lang="de-DE" dirty="0" err="1"/>
              <a:t>test</a:t>
            </a:r>
            <a:endParaRPr lang="de-DE" dirty="0"/>
          </a:p>
          <a:p>
            <a:pPr lvl="3"/>
            <a:r>
              <a:rPr lang="de-DE" i="1" dirty="0" err="1" smtClean="0"/>
              <a:t>property</a:t>
            </a:r>
            <a:r>
              <a:rPr lang="de-DE" i="1" dirty="0"/>
              <a:t>:</a:t>
            </a:r>
            <a:r>
              <a:rPr lang="de-DE" dirty="0"/>
              <a:t> </a:t>
            </a:r>
            <a:r>
              <a:rPr lang="de-DE" dirty="0" smtClean="0"/>
              <a:t>Namespace </a:t>
            </a:r>
            <a:r>
              <a:rPr lang="de-DE" dirty="0"/>
              <a:t>eures Modells + .</a:t>
            </a:r>
            <a:r>
              <a:rPr lang="de-DE" dirty="0" err="1"/>
              <a:t>ePackage</a:t>
            </a:r>
            <a:endParaRPr lang="de-DE" dirty="0"/>
          </a:p>
          <a:p>
            <a:pPr lvl="3"/>
            <a:r>
              <a:rPr lang="de-DE" i="1" dirty="0" err="1" smtClean="0"/>
              <a:t>value</a:t>
            </a:r>
            <a:r>
              <a:rPr lang="de-DE" i="1" dirty="0"/>
              <a:t>:</a:t>
            </a:r>
            <a:r>
              <a:rPr lang="de-DE" dirty="0"/>
              <a:t> Namespace eures Modells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38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SE0210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VorlageSE0210</Template>
  <TotalTime>0</TotalTime>
  <Words>575</Words>
  <Application>Microsoft Office PowerPoint</Application>
  <PresentationFormat>Bildschirmpräsentation (4:3)</PresentationFormat>
  <Paragraphs>115</Paragraphs>
  <Slides>14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VorlageSE0210</vt:lpstr>
      <vt:lpstr>Software Engineering II</vt:lpstr>
      <vt:lpstr>Wiederholung </vt:lpstr>
      <vt:lpstr>Nächstes Ziel</vt:lpstr>
      <vt:lpstr>Constraints mit Fujaba bauen</vt:lpstr>
      <vt:lpstr>Validierung in plugin.xml einbauen I</vt:lpstr>
      <vt:lpstr>Validierung in plugin.xml einbauen II</vt:lpstr>
      <vt:lpstr>Validierung in plugin.xml einbauen III</vt:lpstr>
      <vt:lpstr>Validierung in plugin.xml einbauen IV</vt:lpstr>
      <vt:lpstr>Validierung in plugin.xml einbauen V</vt:lpstr>
      <vt:lpstr>Validierung in plugin.xml einbauen VI</vt:lpstr>
      <vt:lpstr>Validierung in plugin.xml einbauen VII</vt:lpstr>
      <vt:lpstr>Validierung in plugin.xml einbauen VIII</vt:lpstr>
      <vt:lpstr>Und jetzt: Laufen lassen!</vt:lpstr>
      <vt:lpstr>Hausaufgabe 4 - Validierung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 II</dc:title>
  <dc:creator>Nina</dc:creator>
  <cp:lastModifiedBy>Andreas Scharf</cp:lastModifiedBy>
  <cp:revision>98</cp:revision>
  <cp:lastPrinted>2011-01-17T13:52:06Z</cp:lastPrinted>
  <dcterms:created xsi:type="dcterms:W3CDTF">2010-10-25T09:42:37Z</dcterms:created>
  <dcterms:modified xsi:type="dcterms:W3CDTF">2012-12-03T16:00:51Z</dcterms:modified>
</cp:coreProperties>
</file>