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B11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000" autoAdjust="0"/>
  </p:normalViewPr>
  <p:slideViewPr>
    <p:cSldViewPr>
      <p:cViewPr varScale="1">
        <p:scale>
          <a:sx n="108" d="100"/>
          <a:sy n="108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2" d="100"/>
          <a:sy n="102" d="100"/>
        </p:scale>
        <p:origin x="-34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F8AFB2-9014-4024-B3FD-2D41275E912E}" type="datetimeFigureOut">
              <a:rPr lang="de-DE"/>
              <a:pPr>
                <a:defRPr/>
              </a:pPr>
              <a:t>17.12.2012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F5CBFC-45DD-4DA8-B994-EE5BE7A2561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9247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0D5B53E-E510-4CA1-B093-442060C2E32D}" type="datetimeFigureOut">
              <a:rPr lang="de-DE"/>
              <a:pPr>
                <a:defRPr/>
              </a:pPr>
              <a:t>17.12.2012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A32F3C-7DFF-4118-A329-2C5864C2446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138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49156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EA79C-33E4-4002-924C-7A7346B10237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Was bedeuten</a:t>
            </a:r>
            <a:r>
              <a:rPr lang="de-DE" baseline="0" dirty="0" smtClean="0"/>
              <a:t> Farben: Visualisieren hinzugefügte, gelöschte und geänderte Zeilen.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10BD0-E610-4A11-B695-AF712D8DCB41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Große Softwareprojekt</a:t>
            </a:r>
            <a:r>
              <a:rPr lang="de-DE" baseline="0" dirty="0" smtClean="0"/>
              <a:t> </a:t>
            </a:r>
            <a:r>
              <a:rPr lang="de-DE" baseline="0" dirty="0" smtClean="0">
                <a:sym typeface="Wingdings" pitchFamily="2" charset="2"/>
              </a:rPr>
              <a:t> Planung</a:t>
            </a:r>
            <a:endParaRPr lang="de-DE" dirty="0" smtClean="0"/>
          </a:p>
          <a:p>
            <a:r>
              <a:rPr lang="de-DE" dirty="0" smtClean="0"/>
              <a:t>UML = Grafische Modellierungssprache</a:t>
            </a:r>
          </a:p>
          <a:p>
            <a:r>
              <a:rPr lang="de-DE" dirty="0" smtClean="0"/>
              <a:t>Klassendiagramme</a:t>
            </a:r>
            <a:r>
              <a:rPr lang="de-DE" baseline="0" dirty="0" smtClean="0"/>
              <a:t> = System oder Teile davon grafisch spezifizieren</a:t>
            </a:r>
          </a:p>
          <a:p>
            <a:r>
              <a:rPr lang="de-DE" baseline="0" dirty="0" smtClean="0"/>
              <a:t>Modelle = Abstraktion eines </a:t>
            </a:r>
            <a:r>
              <a:rPr lang="de-DE" baseline="0" dirty="0" err="1" smtClean="0"/>
              <a:t>Realitätsauschnitts</a:t>
            </a:r>
            <a:r>
              <a:rPr lang="de-DE" baseline="0" dirty="0" smtClean="0"/>
              <a:t>, beschreibt bestimmte Sicht auf System</a:t>
            </a:r>
          </a:p>
          <a:p>
            <a:endParaRPr lang="de-DE" baseline="0" dirty="0" smtClean="0"/>
          </a:p>
          <a:p>
            <a:r>
              <a:rPr lang="de-DE" baseline="0" dirty="0" smtClean="0"/>
              <a:t>Reihenfolge: Im Modell </a:t>
            </a:r>
            <a:r>
              <a:rPr lang="de-DE" baseline="0" dirty="0" err="1" smtClean="0"/>
              <a:t>vllt</a:t>
            </a:r>
            <a:r>
              <a:rPr lang="de-DE" baseline="0" dirty="0" smtClean="0"/>
              <a:t>. Nicht wichtig, aber trotzdem Änderungen im </a:t>
            </a:r>
            <a:r>
              <a:rPr lang="de-DE" baseline="0" dirty="0" err="1" smtClean="0"/>
              <a:t>textdiff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10BD0-E610-4A11-B695-AF712D8DCB41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10BD0-E610-4A11-B695-AF712D8DCB41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Hier geht’s ums Anzeigen!!!!</a:t>
            </a:r>
            <a:r>
              <a:rPr lang="de-DE" baseline="0" dirty="0" smtClean="0"/>
              <a:t> Und das mache ich so:….</a:t>
            </a:r>
          </a:p>
          <a:p>
            <a:endParaRPr lang="de-DE" dirty="0" smtClean="0"/>
          </a:p>
          <a:p>
            <a:r>
              <a:rPr lang="de-DE" dirty="0" smtClean="0"/>
              <a:t>Generische Visualisierung </a:t>
            </a:r>
            <a:r>
              <a:rPr lang="de-DE" dirty="0" smtClean="0">
                <a:sym typeface="Wingdings" pitchFamily="2" charset="2"/>
              </a:rPr>
              <a:t> Minimierung von Integrationsaufwand</a:t>
            </a:r>
            <a:endParaRPr lang="de-DE" dirty="0" smtClean="0"/>
          </a:p>
          <a:p>
            <a:r>
              <a:rPr lang="de-DE" dirty="0" smtClean="0"/>
              <a:t>Gewohnte Darstellung </a:t>
            </a:r>
            <a:r>
              <a:rPr lang="de-DE" dirty="0" smtClean="0">
                <a:sym typeface="Wingdings" pitchFamily="2" charset="2"/>
              </a:rPr>
              <a:t> Übersicht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610BD0-E610-4A11-B695-AF712D8DCB41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charf\Desktop\uni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17907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93869" y="142875"/>
            <a:ext cx="6000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613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8478CB4-592D-427B-A348-9DD35C45C871}" type="datetimeFigureOut">
              <a:rPr lang="de-DE"/>
              <a:pPr>
                <a:defRPr/>
              </a:pPr>
              <a:t>17.12.2012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5591FA2-D7DD-46E3-A7AB-1F8F3B92C9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55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F92E2AC-20C9-4C3A-B818-35CC81600FD7}" type="datetimeFigureOut">
              <a:rPr lang="de-DE"/>
              <a:pPr>
                <a:defRPr/>
              </a:pPr>
              <a:t>17.12.2012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BF30B7A-FDB0-47A9-ABE7-760AC28104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812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1071563"/>
            <a:ext cx="9144000" cy="142875"/>
          </a:xfrm>
          <a:prstGeom prst="rect">
            <a:avLst/>
          </a:prstGeom>
          <a:solidFill>
            <a:srgbClr val="B11D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5" name="Picture 2" descr="C:\Users\ascharf\Desktop\uni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71438"/>
            <a:ext cx="12858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00256" y="71438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ußzeilenplatzhalter 4"/>
          <p:cNvSpPr txBox="1">
            <a:spLocks/>
          </p:cNvSpPr>
          <p:nvPr/>
        </p:nvSpPr>
        <p:spPr>
          <a:xfrm>
            <a:off x="2482850" y="6429375"/>
            <a:ext cx="4178300" cy="214313"/>
          </a:xfrm>
          <a:prstGeom prst="rect">
            <a:avLst/>
          </a:prstGeom>
          <a:noFill/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bg1"/>
                </a:solidFill>
                <a:latin typeface="+mn-lt"/>
                <a:cs typeface="+mn-cs"/>
              </a:rPr>
              <a:t>Software Engineering II – Übung </a:t>
            </a:r>
            <a:r>
              <a:rPr lang="de-DE" dirty="0" smtClean="0">
                <a:solidFill>
                  <a:schemeClr val="bg1"/>
                </a:solidFill>
                <a:latin typeface="+mn-lt"/>
                <a:cs typeface="+mn-cs"/>
              </a:rPr>
              <a:t>6</a:t>
            </a:r>
            <a:endParaRPr lang="de-DE" dirty="0" smtClean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8" name="Fußzeilenplatzhalter 4"/>
          <p:cNvSpPr txBox="1">
            <a:spLocks/>
          </p:cNvSpPr>
          <p:nvPr/>
        </p:nvSpPr>
        <p:spPr>
          <a:xfrm>
            <a:off x="142875" y="6429375"/>
            <a:ext cx="1285875" cy="214313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bg1"/>
                </a:solidFill>
                <a:latin typeface="+mn-lt"/>
                <a:cs typeface="+mn-cs"/>
              </a:rPr>
              <a:t>Andreas Scharf</a:t>
            </a:r>
          </a:p>
        </p:txBody>
      </p:sp>
      <p:sp>
        <p:nvSpPr>
          <p:cNvPr id="9" name="Fußzeilenplatzhalter 4"/>
          <p:cNvSpPr txBox="1">
            <a:spLocks/>
          </p:cNvSpPr>
          <p:nvPr/>
        </p:nvSpPr>
        <p:spPr>
          <a:xfrm>
            <a:off x="142875" y="6643688"/>
            <a:ext cx="128587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D15EA1A-83D1-407C-B772-2212E822F79A}" type="datetime1"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17.12.2012</a:t>
            </a:fld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>
          <a:xfrm>
            <a:off x="7715250" y="6643688"/>
            <a:ext cx="128587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B0B092D-518F-4877-BCAC-E83A43484E1C}" type="slidenum">
              <a:rPr lang="de-DE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Fußzeilenplatzhalter 4"/>
          <p:cNvSpPr txBox="1">
            <a:spLocks/>
          </p:cNvSpPr>
          <p:nvPr/>
        </p:nvSpPr>
        <p:spPr>
          <a:xfrm>
            <a:off x="3106738" y="6643688"/>
            <a:ext cx="2930525" cy="214312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rPr>
              <a:t>Fachgebiet Software Engineering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8786874" cy="51115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4952022"/>
          </a:xfrm>
        </p:spPr>
        <p:txBody>
          <a:bodyPr>
            <a:normAutofit/>
          </a:bodyPr>
          <a:lstStyle>
            <a:lvl1pPr>
              <a:lnSpc>
                <a:spcPts val="2880"/>
              </a:lnSpc>
              <a:defRPr sz="2000" b="1"/>
            </a:lvl1pPr>
            <a:lvl2pPr>
              <a:lnSpc>
                <a:spcPts val="2880"/>
              </a:lnSpc>
              <a:defRPr sz="1800"/>
            </a:lvl2pPr>
            <a:lvl3pPr>
              <a:lnSpc>
                <a:spcPts val="2880"/>
              </a:lnSpc>
              <a:defRPr sz="1600"/>
            </a:lvl3pPr>
            <a:lvl4pPr>
              <a:lnSpc>
                <a:spcPts val="2880"/>
              </a:lnSpc>
              <a:defRPr sz="1400"/>
            </a:lvl4pPr>
            <a:lvl5pPr>
              <a:lnSpc>
                <a:spcPts val="2880"/>
              </a:lnSpc>
              <a:defRPr sz="14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562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6DB2951-13CB-4D61-8945-B63A37E69864}" type="datetimeFigureOut">
              <a:rPr lang="de-DE"/>
              <a:pPr>
                <a:defRPr/>
              </a:pPr>
              <a:t>17.12.2012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38B7340-0402-47EE-89F6-BD6BB712B0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66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CCCA697-5586-4E77-8882-B438B784F309}" type="datetimeFigureOut">
              <a:rPr lang="de-DE"/>
              <a:pPr>
                <a:defRPr/>
              </a:pPr>
              <a:t>17.12.2012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C942B9-D0BF-4DD6-806D-38DC5E7CA7A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43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7E144ED-D631-427A-A11A-F5C79C02523E}" type="datetimeFigureOut">
              <a:rPr lang="de-DE"/>
              <a:pPr>
                <a:defRPr/>
              </a:pPr>
              <a:t>17.12.2012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F28B2E8-8D0E-4953-AA98-825E562341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623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9C20230-A2AC-46C7-9987-C6C5C8B8E927}" type="datetimeFigureOut">
              <a:rPr lang="de-DE"/>
              <a:pPr>
                <a:defRPr/>
              </a:pPr>
              <a:t>17.12.2012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232B3C2-3D09-4CB0-924C-324BB3CB58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074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06D63F-61FC-49D1-8FBF-0E5F0FEAC99B}" type="datetimeFigureOut">
              <a:rPr lang="de-DE"/>
              <a:pPr>
                <a:defRPr/>
              </a:pPr>
              <a:t>17.12.2012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EAF9FDA-AB40-4478-BF0E-67993AFD91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47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4EC45FF-F5DE-4642-AA59-5ADA3146504C}" type="datetimeFigureOut">
              <a:rPr lang="de-DE"/>
              <a:pPr>
                <a:defRPr/>
              </a:pPr>
              <a:t>17.12.2012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010DA36-CE6A-415C-B066-7D1D520661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31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42875" y="6643688"/>
            <a:ext cx="2143125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DF65B42-CCF1-4890-83FE-7B14524BEB4C}" type="datetimeFigureOut">
              <a:rPr lang="de-DE"/>
              <a:pPr>
                <a:defRPr/>
              </a:pPr>
              <a:t>17.12.2012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2875" y="6429375"/>
            <a:ext cx="1500188" cy="2143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429625" y="6643688"/>
            <a:ext cx="633413" cy="21431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83DFE10-B806-4195-B336-89A451EE46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24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0" y="6429375"/>
            <a:ext cx="9144000" cy="2143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8" name="Titelplatzhalter 1"/>
          <p:cNvSpPr>
            <a:spLocks noGrp="1"/>
          </p:cNvSpPr>
          <p:nvPr>
            <p:ph type="title"/>
          </p:nvPr>
        </p:nvSpPr>
        <p:spPr bwMode="auto">
          <a:xfrm>
            <a:off x="71438" y="571500"/>
            <a:ext cx="907256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lipse.org/modeling/emf/?project=compa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>
          <a:xfrm>
            <a:off x="685800" y="1500188"/>
            <a:ext cx="7772400" cy="1470025"/>
          </a:xfrm>
        </p:spPr>
        <p:txBody>
          <a:bodyPr/>
          <a:lstStyle/>
          <a:p>
            <a:pPr algn="ctr"/>
            <a:r>
              <a:rPr lang="de-DE" dirty="0" smtClean="0"/>
              <a:t>Software Engineering II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Software Engineering II – Übung </a:t>
            </a:r>
            <a:r>
              <a:rPr lang="de-DE" dirty="0" smtClean="0"/>
              <a:t>6</a:t>
            </a: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Wintersemester 12/13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Fachgebiet Software Engineering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Andreas Scharf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Model </a:t>
            </a:r>
            <a:r>
              <a:rPr lang="de-DE" dirty="0" err="1" smtClean="0"/>
              <a:t>Diff</a:t>
            </a:r>
            <a:r>
              <a:rPr lang="de-DE" dirty="0" smtClean="0"/>
              <a:t>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Moderne Software besteht aus mehreren Millionen Zeilen Code</a:t>
            </a:r>
          </a:p>
          <a:p>
            <a:pPr lvl="1"/>
            <a:r>
              <a:rPr lang="de-DE" dirty="0" smtClean="0"/>
              <a:t>Iterativer Entwicklungsprozess </a:t>
            </a:r>
            <a:r>
              <a:rPr lang="de-DE" dirty="0" smtClean="0">
                <a:sym typeface="Wingdings" pitchFamily="2" charset="2"/>
              </a:rPr>
              <a:t> Entwickelter Code ändert sich ständig</a:t>
            </a:r>
          </a:p>
          <a:p>
            <a:pPr lvl="1"/>
            <a:r>
              <a:rPr lang="de-DE" dirty="0" smtClean="0">
                <a:sym typeface="Wingdings" pitchFamily="2" charset="2"/>
              </a:rPr>
              <a:t>Unterschiede (Deltas) werden in Versionskontrollsystemen verwaltet </a:t>
            </a:r>
          </a:p>
          <a:p>
            <a:r>
              <a:rPr lang="de-DE" dirty="0" smtClean="0"/>
              <a:t>Frage: Welche Änderungen wurden durchgeführt?</a:t>
            </a:r>
          </a:p>
          <a:p>
            <a:pPr lvl="1"/>
            <a:r>
              <a:rPr lang="de-DE" dirty="0" smtClean="0"/>
              <a:t>Typisch: Textbasierte Deltaberechnung</a:t>
            </a:r>
          </a:p>
          <a:p>
            <a:pPr lvl="1"/>
            <a:r>
              <a:rPr lang="de-DE" dirty="0" smtClean="0"/>
              <a:t>Anzeige von </a:t>
            </a:r>
            <a:r>
              <a:rPr lang="de-DE" i="1" dirty="0" smtClean="0"/>
              <a:t>gelöschten</a:t>
            </a:r>
            <a:r>
              <a:rPr lang="de-DE" dirty="0" smtClean="0"/>
              <a:t>, </a:t>
            </a:r>
            <a:br>
              <a:rPr lang="de-DE" dirty="0" smtClean="0"/>
            </a:br>
            <a:r>
              <a:rPr lang="de-DE" i="1" dirty="0" smtClean="0"/>
              <a:t>hinzugefügten</a:t>
            </a:r>
            <a:r>
              <a:rPr lang="de-DE" dirty="0" smtClean="0"/>
              <a:t> und</a:t>
            </a:r>
            <a:br>
              <a:rPr lang="de-DE" dirty="0" smtClean="0"/>
            </a:br>
            <a:r>
              <a:rPr lang="de-DE" i="1" dirty="0" smtClean="0"/>
              <a:t>geänderten</a:t>
            </a:r>
            <a:r>
              <a:rPr lang="de-DE" dirty="0" smtClean="0"/>
              <a:t> Zeilen</a:t>
            </a:r>
          </a:p>
          <a:p>
            <a:pPr lvl="1"/>
            <a:r>
              <a:rPr lang="de-DE" dirty="0" smtClean="0"/>
              <a:t>Zusammenführen (</a:t>
            </a:r>
            <a:r>
              <a:rPr lang="de-DE" dirty="0" err="1" smtClean="0"/>
              <a:t>Mergen</a:t>
            </a:r>
            <a:r>
              <a:rPr lang="de-DE" dirty="0" smtClean="0"/>
              <a:t>) von</a:t>
            </a:r>
            <a:br>
              <a:rPr lang="de-DE" dirty="0" smtClean="0"/>
            </a:br>
            <a:r>
              <a:rPr lang="de-DE" dirty="0" smtClean="0"/>
              <a:t>Änderungen</a:t>
            </a:r>
          </a:p>
          <a:p>
            <a:pPr lvl="1"/>
            <a:r>
              <a:rPr lang="de-DE" dirty="0" smtClean="0"/>
              <a:t>Funktioniert gut für Textbasierte</a:t>
            </a:r>
            <a:br>
              <a:rPr lang="de-DE" dirty="0" smtClean="0"/>
            </a:br>
            <a:r>
              <a:rPr lang="de-DE" dirty="0" smtClean="0"/>
              <a:t>Dateien, aber…</a:t>
            </a:r>
          </a:p>
          <a:p>
            <a:pPr lvl="1"/>
            <a:endParaRPr lang="de-DE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5072066" y="3214686"/>
            <a:ext cx="3867138" cy="3111436"/>
            <a:chOff x="4929190" y="3214686"/>
            <a:chExt cx="3867138" cy="3111436"/>
          </a:xfrm>
        </p:grpSpPr>
        <p:pic>
          <p:nvPicPr>
            <p:cNvPr id="2050" name="Picture 2" descr="C:\Users\ascharf\yattaWorkspaceNew\com.yattasolutions.diffviewer.doc\images\KompareScreenshot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29190" y="3214686"/>
              <a:ext cx="3867138" cy="2897062"/>
            </a:xfrm>
            <a:prstGeom prst="rect">
              <a:avLst/>
            </a:prstGeom>
            <a:noFill/>
          </p:spPr>
        </p:pic>
        <p:sp>
          <p:nvSpPr>
            <p:cNvPr id="5" name="Textfeld 4"/>
            <p:cNvSpPr txBox="1"/>
            <p:nvPr/>
          </p:nvSpPr>
          <p:spPr>
            <a:xfrm>
              <a:off x="6429388" y="6072206"/>
              <a:ext cx="76014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Quelle: [1]</a:t>
              </a:r>
              <a:endParaRPr lang="de-DE" sz="105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96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Model </a:t>
            </a:r>
            <a:r>
              <a:rPr lang="de-DE" dirty="0" err="1"/>
              <a:t>Diff</a:t>
            </a:r>
            <a:r>
              <a:rPr lang="de-DE" dirty="0"/>
              <a:t> </a:t>
            </a:r>
            <a:r>
              <a:rPr lang="de-DE" dirty="0" smtClean="0"/>
              <a:t>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i="1" dirty="0" smtClean="0"/>
              <a:t>Planung</a:t>
            </a:r>
            <a:r>
              <a:rPr lang="de-DE" dirty="0" smtClean="0"/>
              <a:t> von Struktur und Verhalten hat sich etabliert</a:t>
            </a:r>
          </a:p>
          <a:p>
            <a:pPr lvl="1"/>
            <a:r>
              <a:rPr lang="de-DE" dirty="0" smtClean="0"/>
              <a:t>Häufig UML (z.B. Klassendiagramme )</a:t>
            </a:r>
          </a:p>
          <a:p>
            <a:pPr lvl="1"/>
            <a:r>
              <a:rPr lang="de-DE" dirty="0" smtClean="0"/>
              <a:t>Diagramme visualisieren Modelle</a:t>
            </a:r>
          </a:p>
          <a:p>
            <a:pPr lvl="1"/>
            <a:endParaRPr lang="de-DE" dirty="0"/>
          </a:p>
          <a:p>
            <a:pPr lvl="1"/>
            <a:r>
              <a:rPr lang="de-DE" dirty="0" smtClean="0"/>
              <a:t>Spezielle Editoren zum Anzeigen und Bearbeiten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Typische Algorithmen zur Deltaberechnung und Anzeige nicht anwendbar</a:t>
            </a:r>
          </a:p>
          <a:p>
            <a:pPr lvl="1"/>
            <a:r>
              <a:rPr lang="de-DE" dirty="0" smtClean="0"/>
              <a:t>Speichern als XMI hilft nicht:</a:t>
            </a:r>
          </a:p>
          <a:p>
            <a:pPr lvl="2"/>
            <a:r>
              <a:rPr lang="de-DE" dirty="0" smtClean="0"/>
              <a:t>Verschieben äußert sich in Entfernen und Hinzufügen</a:t>
            </a:r>
          </a:p>
          <a:p>
            <a:pPr lvl="2"/>
            <a:r>
              <a:rPr lang="de-DE" dirty="0" smtClean="0"/>
              <a:t>Reihenfolge von Elementen im Modell u.U. nicht wichtig</a:t>
            </a:r>
          </a:p>
          <a:p>
            <a:pPr lvl="2"/>
            <a:r>
              <a:rPr lang="de-DE" dirty="0" smtClean="0"/>
              <a:t>Etc.</a:t>
            </a:r>
          </a:p>
        </p:txBody>
      </p:sp>
      <p:sp>
        <p:nvSpPr>
          <p:cNvPr id="4" name="Pfeil nach rechts 3"/>
          <p:cNvSpPr/>
          <p:nvPr/>
        </p:nvSpPr>
        <p:spPr>
          <a:xfrm>
            <a:off x="1881107" y="2842267"/>
            <a:ext cx="285752" cy="142876"/>
          </a:xfrm>
          <a:prstGeom prst="rightArrow">
            <a:avLst/>
          </a:prstGeom>
          <a:solidFill>
            <a:srgbClr val="B11D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214546" y="2714620"/>
            <a:ext cx="1734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Modelle vs. Text</a:t>
            </a:r>
            <a:endParaRPr lang="de-DE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1571612"/>
            <a:ext cx="2500298" cy="217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849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Model </a:t>
            </a:r>
            <a:r>
              <a:rPr lang="de-DE" dirty="0" err="1"/>
              <a:t>Diff</a:t>
            </a:r>
            <a:r>
              <a:rPr lang="de-DE" dirty="0"/>
              <a:t> </a:t>
            </a:r>
            <a:r>
              <a:rPr lang="de-DE" dirty="0" smtClean="0"/>
              <a:t>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Spezielle Algorithmen zum Modellvergleich</a:t>
            </a:r>
          </a:p>
          <a:p>
            <a:r>
              <a:rPr lang="de-DE" dirty="0" smtClean="0"/>
              <a:t>Verschiedene Darstellungsmöglichkeiten:</a:t>
            </a:r>
          </a:p>
          <a:p>
            <a:pPr lvl="1"/>
            <a:r>
              <a:rPr lang="de-DE" dirty="0" smtClean="0"/>
              <a:t>Generische Baumdarstellung</a:t>
            </a:r>
          </a:p>
          <a:p>
            <a:pPr lvl="2">
              <a:buFont typeface="Wingdings" pitchFamily="2" charset="2"/>
              <a:buChar char="û"/>
            </a:pPr>
            <a:r>
              <a:rPr lang="de-DE" dirty="0" smtClean="0"/>
              <a:t>Unübersichtlich</a:t>
            </a:r>
          </a:p>
          <a:p>
            <a:pPr lvl="2">
              <a:buFont typeface="Wingdings" pitchFamily="2" charset="2"/>
              <a:buChar char="û"/>
            </a:pPr>
            <a:r>
              <a:rPr lang="de-DE" dirty="0" smtClean="0"/>
              <a:t>Ungewohnte </a:t>
            </a:r>
            <a:br>
              <a:rPr lang="de-DE" dirty="0" smtClean="0"/>
            </a:br>
            <a:r>
              <a:rPr lang="de-DE" dirty="0" smtClean="0"/>
              <a:t>Darstellung</a:t>
            </a:r>
          </a:p>
          <a:p>
            <a:pPr lvl="1"/>
            <a:endParaRPr lang="de-DE" dirty="0" smtClean="0"/>
          </a:p>
          <a:p>
            <a:pPr lvl="1">
              <a:buNone/>
            </a:pPr>
            <a:endParaRPr lang="de-DE" dirty="0" smtClean="0"/>
          </a:p>
          <a:p>
            <a:pPr lvl="2">
              <a:buNone/>
            </a:pPr>
            <a:endParaRPr lang="de-DE" dirty="0" smtClean="0"/>
          </a:p>
        </p:txBody>
      </p:sp>
      <p:grpSp>
        <p:nvGrpSpPr>
          <p:cNvPr id="11" name="Gruppieren 10"/>
          <p:cNvGrpSpPr/>
          <p:nvPr/>
        </p:nvGrpSpPr>
        <p:grpSpPr>
          <a:xfrm>
            <a:off x="3286116" y="3000372"/>
            <a:ext cx="5572132" cy="3325750"/>
            <a:chOff x="1500166" y="2786058"/>
            <a:chExt cx="5572132" cy="3325750"/>
          </a:xfrm>
        </p:grpSpPr>
        <p:pic>
          <p:nvPicPr>
            <p:cNvPr id="4098" name="Picture 2" descr="C:\Users\ascharf\yattaWorkspaceNew\com.yattasolutions.diffviewer.doc\images\EMFCompareScreenshot.png"/>
            <p:cNvPicPr>
              <a:picLocks noChangeAspect="1" noChangeArrowheads="1"/>
            </p:cNvPicPr>
            <p:nvPr/>
          </p:nvPicPr>
          <p:blipFill>
            <a:blip r:embed="rId3" cstate="print"/>
            <a:srcRect t="37099" r="15380"/>
            <a:stretch>
              <a:fillRect/>
            </a:stretch>
          </p:blipFill>
          <p:spPr bwMode="auto">
            <a:xfrm>
              <a:off x="1500166" y="2786058"/>
              <a:ext cx="5572132" cy="3028029"/>
            </a:xfrm>
            <a:prstGeom prst="rect">
              <a:avLst/>
            </a:prstGeom>
            <a:noFill/>
          </p:spPr>
        </p:pic>
        <p:sp>
          <p:nvSpPr>
            <p:cNvPr id="10" name="Textfeld 9"/>
            <p:cNvSpPr txBox="1"/>
            <p:nvPr/>
          </p:nvSpPr>
          <p:spPr>
            <a:xfrm>
              <a:off x="4000496" y="5857892"/>
              <a:ext cx="76014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Quelle: [2]</a:t>
              </a:r>
              <a:endParaRPr lang="de-DE" sz="105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6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Model </a:t>
            </a:r>
            <a:r>
              <a:rPr lang="de-DE" dirty="0" err="1"/>
              <a:t>Diff</a:t>
            </a:r>
            <a:r>
              <a:rPr lang="de-DE" dirty="0"/>
              <a:t> </a:t>
            </a:r>
            <a:r>
              <a:rPr lang="de-DE" dirty="0" smtClean="0"/>
              <a:t>IV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Änderungen sollen direkt im Diagramm angezeigt werden</a:t>
            </a:r>
          </a:p>
          <a:p>
            <a:pPr lvl="2"/>
            <a:r>
              <a:rPr lang="de-DE" dirty="0" smtClean="0"/>
              <a:t>Gewohnte Darstellung</a:t>
            </a:r>
          </a:p>
          <a:p>
            <a:pPr lvl="2"/>
            <a:r>
              <a:rPr lang="de-DE" dirty="0" smtClean="0"/>
              <a:t>Generische Visualisierung</a:t>
            </a:r>
          </a:p>
          <a:p>
            <a:r>
              <a:rPr lang="de-DE" dirty="0" smtClean="0"/>
              <a:t>Integration in bestehende Editoren</a:t>
            </a:r>
          </a:p>
          <a:p>
            <a:pPr lvl="1"/>
            <a:r>
              <a:rPr lang="de-DE" dirty="0" smtClean="0"/>
              <a:t>Entwicklung ist komplex und kostenintensiv</a:t>
            </a:r>
          </a:p>
          <a:p>
            <a:pPr lvl="1"/>
            <a:r>
              <a:rPr lang="de-DE" dirty="0" smtClean="0"/>
              <a:t>Integrationsaufwand minimieren</a:t>
            </a:r>
          </a:p>
          <a:p>
            <a:r>
              <a:rPr lang="de-DE" dirty="0" err="1" smtClean="0"/>
              <a:t>Mergen</a:t>
            </a:r>
            <a:r>
              <a:rPr lang="de-DE" dirty="0" smtClean="0"/>
              <a:t> direkt im Diagramm</a:t>
            </a:r>
          </a:p>
          <a:p>
            <a:r>
              <a:rPr lang="de-DE" dirty="0" smtClean="0"/>
              <a:t>Vergleich lokaler Modelle und gegen VCS</a:t>
            </a: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endParaRPr lang="de-DE" dirty="0" smtClean="0"/>
          </a:p>
          <a:p>
            <a:pPr lvl="1"/>
            <a:endParaRPr lang="de-DE" dirty="0" smtClean="0"/>
          </a:p>
          <a:p>
            <a:pPr lvl="1">
              <a:buNone/>
            </a:pPr>
            <a:endParaRPr lang="de-DE" dirty="0" smtClean="0"/>
          </a:p>
          <a:p>
            <a:pPr lvl="1"/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757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de-DE" sz="1200" b="0" dirty="0" smtClean="0"/>
              <a:t>[1]	</a:t>
            </a:r>
            <a:r>
              <a:rPr lang="en-US" sz="1200" b="0" dirty="0" smtClean="0"/>
              <a:t>KEEL, Joshua ; SNYDER, Jeff: </a:t>
            </a:r>
            <a:r>
              <a:rPr lang="en-US" sz="1200" b="0" dirty="0" err="1" smtClean="0"/>
              <a:t>Kompare</a:t>
            </a:r>
            <a:r>
              <a:rPr lang="en-US" sz="1200" b="0" dirty="0" smtClean="0"/>
              <a:t> - Different from the rest. 2005. – URL http: //www.caffeinated.me.uk/kompare/</a:t>
            </a:r>
            <a:endParaRPr lang="de-DE" sz="1200" b="0" dirty="0" smtClean="0"/>
          </a:p>
          <a:p>
            <a:pPr>
              <a:lnSpc>
                <a:spcPct val="150000"/>
              </a:lnSpc>
              <a:buNone/>
            </a:pPr>
            <a:r>
              <a:rPr lang="de-DE" sz="1200" b="0" dirty="0" smtClean="0"/>
              <a:t>[2]	</a:t>
            </a:r>
            <a:r>
              <a:rPr lang="de-DE" sz="1200" b="0" dirty="0" smtClean="0"/>
              <a:t>SKRYPUCH</a:t>
            </a:r>
            <a:r>
              <a:rPr lang="de-DE" sz="1200" b="0" dirty="0" smtClean="0"/>
              <a:t>, Neil: EMF </a:t>
            </a:r>
            <a:r>
              <a:rPr lang="de-DE" sz="1200" b="0" dirty="0" err="1" smtClean="0"/>
              <a:t>Compare</a:t>
            </a:r>
            <a:r>
              <a:rPr lang="de-DE" sz="1200" b="0" dirty="0" smtClean="0"/>
              <a:t>. – URL </a:t>
            </a:r>
            <a:r>
              <a:rPr lang="de-DE" sz="1200" b="0" dirty="0" smtClean="0">
                <a:hlinkClick r:id="rId2"/>
              </a:rPr>
              <a:t>http://www.eclipse.org/modeling/emf/?</a:t>
            </a:r>
            <a:r>
              <a:rPr lang="de-DE" sz="1200" b="0" dirty="0" smtClean="0">
                <a:hlinkClick r:id="rId2"/>
              </a:rPr>
              <a:t>project=compare</a:t>
            </a:r>
            <a:endParaRPr lang="de-DE" sz="1200" b="0" dirty="0" smtClean="0"/>
          </a:p>
        </p:txBody>
      </p:sp>
    </p:spTree>
    <p:extLst>
      <p:ext uri="{BB962C8B-B14F-4D97-AF65-F5344CB8AC3E}">
        <p14:creationId xmlns:p14="http://schemas.microsoft.com/office/powerpoint/2010/main" val="9118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_2013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SE_2013</Template>
  <TotalTime>0</TotalTime>
  <Words>263</Words>
  <Application>Microsoft Office PowerPoint</Application>
  <PresentationFormat>Bildschirmpräsentation (4:3)</PresentationFormat>
  <Paragraphs>73</Paragraphs>
  <Slides>6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SE_2013</vt:lpstr>
      <vt:lpstr>Software Engineering II</vt:lpstr>
      <vt:lpstr>Model Diff I</vt:lpstr>
      <vt:lpstr>Model Diff II</vt:lpstr>
      <vt:lpstr>Model Diff III</vt:lpstr>
      <vt:lpstr>Model Diff IV</vt:lpstr>
      <vt:lpstr>Literatur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 II</dc:title>
  <dc:creator>Andreas Scharf</dc:creator>
  <cp:lastModifiedBy>Andreas Scharf</cp:lastModifiedBy>
  <cp:revision>14</cp:revision>
  <dcterms:created xsi:type="dcterms:W3CDTF">2012-12-10T12:33:03Z</dcterms:created>
  <dcterms:modified xsi:type="dcterms:W3CDTF">2012-12-17T13:32:27Z</dcterms:modified>
</cp:coreProperties>
</file>